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93" r:id="rId2"/>
  </p:sldMasterIdLst>
  <p:notesMasterIdLst>
    <p:notesMasterId r:id="rId63"/>
  </p:notesMasterIdLst>
  <p:sldIdLst>
    <p:sldId id="256" r:id="rId3"/>
    <p:sldId id="265" r:id="rId4"/>
    <p:sldId id="308" r:id="rId5"/>
    <p:sldId id="317" r:id="rId6"/>
    <p:sldId id="309" r:id="rId7"/>
    <p:sldId id="319" r:id="rId8"/>
    <p:sldId id="320" r:id="rId9"/>
    <p:sldId id="318" r:id="rId10"/>
    <p:sldId id="322" r:id="rId11"/>
    <p:sldId id="323" r:id="rId12"/>
    <p:sldId id="321" r:id="rId13"/>
    <p:sldId id="310" r:id="rId14"/>
    <p:sldId id="332" r:id="rId15"/>
    <p:sldId id="331" r:id="rId16"/>
    <p:sldId id="326" r:id="rId17"/>
    <p:sldId id="273" r:id="rId18"/>
    <p:sldId id="281" r:id="rId19"/>
    <p:sldId id="282" r:id="rId20"/>
    <p:sldId id="275" r:id="rId21"/>
    <p:sldId id="284" r:id="rId22"/>
    <p:sldId id="276" r:id="rId23"/>
    <p:sldId id="277" r:id="rId24"/>
    <p:sldId id="274" r:id="rId25"/>
    <p:sldId id="278" r:id="rId26"/>
    <p:sldId id="333" r:id="rId27"/>
    <p:sldId id="330" r:id="rId28"/>
    <p:sldId id="311" r:id="rId29"/>
    <p:sldId id="268" r:id="rId30"/>
    <p:sldId id="335" r:id="rId31"/>
    <p:sldId id="337" r:id="rId32"/>
    <p:sldId id="336" r:id="rId33"/>
    <p:sldId id="338" r:id="rId34"/>
    <p:sldId id="340" r:id="rId35"/>
    <p:sldId id="341" r:id="rId36"/>
    <p:sldId id="342" r:id="rId37"/>
    <p:sldId id="345" r:id="rId38"/>
    <p:sldId id="346" r:id="rId39"/>
    <p:sldId id="312" r:id="rId40"/>
    <p:sldId id="266" r:id="rId41"/>
    <p:sldId id="348" r:id="rId42"/>
    <p:sldId id="294" r:id="rId43"/>
    <p:sldId id="296" r:id="rId44"/>
    <p:sldId id="297" r:id="rId45"/>
    <p:sldId id="298" r:id="rId46"/>
    <p:sldId id="302" r:id="rId47"/>
    <p:sldId id="314" r:id="rId48"/>
    <p:sldId id="299" r:id="rId49"/>
    <p:sldId id="303" r:id="rId50"/>
    <p:sldId id="300" r:id="rId51"/>
    <p:sldId id="271" r:id="rId52"/>
    <p:sldId id="301" r:id="rId53"/>
    <p:sldId id="307" r:id="rId54"/>
    <p:sldId id="352" r:id="rId55"/>
    <p:sldId id="304" r:id="rId56"/>
    <p:sldId id="315" r:id="rId57"/>
    <p:sldId id="305" r:id="rId58"/>
    <p:sldId id="260" r:id="rId59"/>
    <p:sldId id="325" r:id="rId60"/>
    <p:sldId id="351" r:id="rId61"/>
    <p:sldId id="306" r:id="rId62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26F"/>
    <a:srgbClr val="717171"/>
    <a:srgbClr val="C0A353"/>
    <a:srgbClr val="A40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0" autoAdjust="0"/>
    <p:restoredTop sz="57480" autoAdjust="0"/>
  </p:normalViewPr>
  <p:slideViewPr>
    <p:cSldViewPr snapToGrid="0">
      <p:cViewPr>
        <p:scale>
          <a:sx n="50" d="100"/>
          <a:sy n="50" d="100"/>
        </p:scale>
        <p:origin x="37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0:3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24575,'0'2'0,"0"2"0,0 2 0,0 3 0,0 0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1:37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24575,'49'-2'0,"-29"1"0,-1 0 0,0 1 0,39 6 0,-55-5 0,0 1 0,0 0 0,0-1 0,0 1 0,0 0 0,0 0 0,-1 1 0,1-1 0,-1 1 0,0-1 0,1 1 0,-1 0 0,0-1 0,-1 1 0,1 0 0,0 0 0,-1 1 0,0-1 0,0 0 0,0 0 0,0 1 0,0-1 0,0 5 0,3 12 0,-2 0 0,1 31 0,-3-50 0,1 25 0,-1 0 0,-2 0 0,0 1 0,-12 48 0,11-54 0,0 0 0,1 1 0,1-1 0,4 41 0,-2-34 0,-1-20 0,1-1 0,-1 1 0,1-1 0,1 1 0,0-1 0,0 0 0,3 9 0,-3-12 0,1 0 0,-1 0 0,1 0 0,0 0 0,0-1 0,0 1 0,1-1 0,-1 0 0,1 0 0,0 0 0,0 0 0,5 2 0,0 1 0,1-1 0,0 0 0,18 5 0,-28-10 0,0 0 0,1 0 0,-1 0 0,0 0 0,0 0 0,0 0 0,0 0 0,0 0 0,0 0 0,0 0 0,1 0 0,-1 0 0,0 0 0,0 0 0,0 0 0,0 1 0,0-1 0,0 0 0,0 0 0,0 0 0,1 0 0,-1 0 0,0 0 0,0 0 0,0 0 0,0 0 0,0 0 0,0 1 0,0-1 0,0 0 0,0 0 0,0 0 0,0 0 0,0 0 0,0 0 0,0 0 0,0 1 0,0-1 0,0 0 0,0 0 0,0 0 0,0 0 0,0 0 0,0 0 0,0 1 0,0-1 0,0 0 0,0 0 0,0 0 0,0 0 0,0 0 0,0 0 0,0 0 0,0 0 0,0 1 0,0-1 0,-1 0 0,-9 6 0,-17 6 0,24-11 0,-5 3 0,-1 1 0,1 0 0,0 1 0,0 0 0,1 0 0,-1 0 0,1 1 0,1 0 0,-1 0 0,-5 11 0,4-8 0,0 2 0,2-1 0,-1 1 0,1 0 0,1 1 0,-7 22 0,9-14 0,1 0 0,0 0 0,2 0 0,3 27 0,-1 8 0,-1-32 0,1-1 0,11 46 0,-8-47 0,0 0 0,-2 1 0,0 29 0,-3 23 0,16 133 0,-13-191 0,0-1 0,-2 1 0,0-1 0,-1 1 0,0 0 0,-2-1 0,-4 25 0,5-38 4,0-1 0,-1 1-1,0 0 1,1-1 0,-1 0-1,0 1 1,0-1 0,0 0-1,0 0 1,-1 0 0,1 0-1,0 0 1,-1-1 0,1 1-1,-1-1 1,0 1 0,-5 1-1,-6 1-150,0 1 0,-21 2-1,15-3-841,12-2-5837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1:38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24575,'90'1'0,"96"-2"0,-123-9-1365,-54 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1:39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24575,'1'14'0,"1"0"0,0-1 0,1 1 0,5 13 0,1 6 0,-3-4 0,-1 1 0,1 30 0,-3-41 0,0 0 0,12 37 0,-10-40 0,0 1 0,-1 1 0,-1-1 0,1 22 0,6 24-1365,-10-54-5461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2:55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 24575,'-14'12'0,"0"0"0,-27 17 0,26-19 0,0 0 0,0 1 0,-13 14 0,10-7 0,9-10 0,1 0 0,0 0 0,1 1 0,-12 17 0,17-24 0,1 1 0,0-1 0,0 1 0,0-1 0,0 1 0,0-1 0,1 1 0,-1 0 0,1-1 0,0 1 0,0 0 0,0-1 0,0 1 0,0 0 0,0-1 0,1 1 0,-1 0 0,1-1 0,0 1 0,-1 0 0,1-1 0,1 1 0,-1-1 0,0 0 0,3 4 0,9 13 0,0-1 0,1 0 0,2-1 0,-1 0 0,2-2 0,0 1 0,27 16 0,10 9-1365,-43-33-5461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2:56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2:5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24575,'1'1'0,"-1"0"0,1 0 0,-1 0 0,1-1 0,0 1 0,-1 0 0,1 0 0,0-1 0,0 1 0,0 0 0,-1-1 0,1 1 0,0 0 0,0-1 0,0 1 0,0-1 0,0 0 0,0 1 0,0-1 0,0 0 0,0 0 0,0 1 0,0-1 0,2 0 0,30 4 0,-30-3 0,50 3 0,-32-4 0,-1 2 0,1 0 0,-1 2 0,29 8 0,-4 5 0,-1 1 0,-1 3 0,-1 2 0,-1 1 0,-1 3 0,-1 1 0,-1 1 0,-2 2 0,42 46 0,-40-37 0,-6-7 0,41 53 0,-38-41 0,43 41 0,16 20 0,-70-75 0,2-1 0,0-2 0,3 0 0,0-2 0,1-1 0,2-1 0,0-2 0,2-1 0,0-2 0,1-1 0,1-2 0,40 13 0,-32-15-341,0-3 0,1-1-1,82 7 1,-109-17-6485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5:29:01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24575,'2'11'0,"-1"-1"0,1 1 0,1-1 0,0 1 0,0-1 0,1 0 0,0-1 0,1 1 0,0-1 0,1 0 0,-1 0 0,2 0 0,-1-1 0,1 0 0,1 0 0,11 10 0,-4-10 0,-1-1 0,1 0 0,1-1 0,-1 0 0,1-1 0,20 3 0,-21-4 0,9 0 0,0-1 0,0-1 0,1-1 0,37-4 0,2 1 0,-56 2 0,27-1 0,54 8 0,-78-6 0,0 2 0,0-1 0,-1 1 0,0 1 0,1-1 0,-1 2 0,-1 0 0,1 0 0,12 9 0,-1 2 0,-6-4 0,1 0 0,0-1 0,0-1 0,26 12 0,-40-22 0,0 1 0,0-1 0,0 1 0,0-1 0,0 0 0,0 0 0,0 0 0,1 0 0,-1 0 0,0 0 0,0-1 0,0 1 0,0-1 0,0 1 0,0-1 0,0 0 0,0 0 0,0 0 0,3-2 0,36-32 0,-5 4 0,-11 18 0,0 2 0,1 0 0,0 2 0,0 1 0,1 1 0,0 1 0,44-4 0,60 10 0,5-1 0,-84-5 0,-26 2 0,37 0 0,-50 3 0,1 0 0,-1-1 0,0-1 0,16-5 0,29-5 0,-46 11 0,1 0 0,-1 0 0,17-7 0,-25 8 0,0-1 0,0 0 0,0 0 0,0 0 0,-1-1 0,1 1 0,-1-1 0,1 0 0,-1 0 0,0 0 0,0-1 0,0 1 0,2-5 0,7-10-78,-9 14-65,1-1 0,-1 0 0,0 0 0,-1 0 0,1 0 0,-1-1 0,0 1 0,2-9 0,-3 3-6683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5:29:02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24575,'41'2'0,"-1"2"0,57 14 0,-15-3 0,57 1 0,212 0 0,-302-16-1365,-34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5:29:03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24575,'2'23'0,"0"-1"0,8 35 0,3 29 0,-12 33 0,0 13 0,0-127 1,-1-1-1,2 1 0,-1 0 0,0 0 1,1-1-1,0 1 0,0-1 1,1 1-1,-1-1 0,4 5 1,7 13-1370,-9-14-5457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5:29:07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32 24575,'0'15'0,"0"30"0,1-43 0,-1-1 0,0 1 0,0 0 0,1 0 0,-1-1 0,1 1 0,0 0 0,-1-1 0,1 1 0,0 0 0,0-1 0,0 1 0,0-1 0,0 1 0,0-1 0,1 0 0,-1 0 0,0 1 0,4 1 0,-5-3 0,0 0 0,1 0 0,-1 1 0,1-1 0,-1 0 0,1 0 0,-1 1 0,1-1 0,-1 0 0,1 0 0,-1 0 0,1 0 0,-1 0 0,1 0 0,-1 0 0,1 0 0,-1 0 0,1 0 0,-1 0 0,1 0 0,-1-1 0,1 1 0,-1 0 0,1 0 0,-1 0 0,1-1 0,-1 1 0,0 0 0,1 0 0,-1-1 0,1 1 0,-1 0 0,0-1 0,1 1 0,-1-1 0,1 0 0,-1 0 0,1-1 0,0 1 0,-1 0 0,0-1 0,1 1 0,-1-1 0,0 1 0,0-1 0,1 0 0,-1 1 0,0-1 0,-1-2 0,1 3 0,0 0 0,0-1 0,-1 1 0,1 0 0,-1-1 0,1 1 0,-1 0 0,1-1 0,-1 1 0,0 0 0,1 0 0,-1 0 0,0 0 0,-1-2 0,2 3 0,-1 0 0,1-1 0,-1 1 0,0 0 0,1 0 0,-1-1 0,1 1 0,-1 0 0,1 0 0,-1 0 0,0 0 0,1 0 0,-1-1 0,0 1 0,1 0 0,-1 1 0,1-1 0,-1 0 0,0 0 0,1 0 0,-1 0 0,1 0 0,-1 1 0,0-1 0,1 0 0,-1 0 0,1 1 0,-1-1 0,1 0 0,-1 1 0,1-1 0,-1 1 0,0 0 0,2-2 0,0 1 0,0-1 0,0 1 0,0-1 0,0 1 0,0 0 0,0-1 0,0 1 0,0 0 0,0 0 0,0-1 0,0 1 0,0 0 0,0 0 0,0 0 0,0 1 0,0-1 0,0 0 0,0 0 0,0 0 0,0 1 0,0-1 0,0 1 0,0-1 0,0 0 0,-1 1 0,1 0 0,0-1 0,0 1 0,0-1 0,-1 1 0,1 0 0,0 0 0,-1-1 0,1 1 0,0 0 0,-1 0 0,1 0 0,-1 0 0,1 0 0,-1 0 0,0 0 0,1 0 0,-1 0 0,0 0 0,0 0 0,0 0 0,0 0 0,0 0 0,0 0 0,0 0 0,0 0 0,0 0 0,0 0 0,0 0 0,-1 0 0,0 1 0,4-6 0,0-1 0,0 1 0,-1-1 0,0 1 0,0-1 0,0 0 0,-1 0 0,0 0 0,0 0 0,0 0 0,0 0 0,-1-9 0,0 13 0,0-1 0,-1 0 0,1 0 0,-1 0 0,1 1 0,-1-1 0,1 0 0,-1 1 0,0-1 0,0 0 0,0 1 0,0-1 0,0 1 0,0 0 0,-1-1 0,1 1 0,0 0 0,-1 0 0,1 0 0,-1-1 0,1 2 0,-1-1 0,1 0 0,-1 0 0,0 0 0,0 1 0,1-1 0,-1 1 0,0-1 0,0 1 0,1 0 0,-1 0 0,0 0 0,0 0 0,0 0 0,0 0 0,1 0 0,-3 1 0,0-1 0,1 0 0,-1 1 0,1 0 0,-1-1 0,1 1 0,-1 0 0,1 1 0,-1-1 0,1 0 0,0 1 0,0 0 0,0 0 0,0 0 0,0 0 0,0 0 0,0 1 0,1 0 0,-1-1 0,1 1 0,0 0 0,0 0 0,0 0 0,-3 6 0,2-2 0,0 0 0,1 1 0,0-1 0,1 1 0,-1-1 0,1 1 0,1-1 0,-1 1 0,2-1 0,0 13 0,-1-19 0,0 0 0,0 0 0,0 0 0,0 0 0,0 0 0,0 0 0,0 0 0,1 0 0,-1 0 0,0 0 0,1 1 0,-1-1 0,1-1 0,-1 1 0,1 0 0,-1 0 0,1 0 0,0 0 0,-1 0 0,1 0 0,0-1 0,0 1 0,-1 0 0,1-1 0,0 1 0,0 0 0,0-1 0,0 1 0,0-1 0,0 0 0,0 1 0,0-1 0,0 0 0,0 1 0,0-1 0,0 0 0,0 0 0,0 0 0,0 0 0,1 0 0,-1 0 0,0 0 0,0 0 0,0-1 0,0 1 0,1-1 0,1 0 0,1 0 0,-1-1 0,0 0 0,0 0 0,0 0 0,0 0 0,0 0 0,0 0 0,-1-1 0,1 1 0,-1-1 0,4-5 0,-4 4 0,0 0 0,0 0 0,-1 0 0,0 0 0,0 0 0,0 0 0,0 0 0,0-1 0,-1-6 0,1 10 0,-1-1 0,0 0 0,0 0 0,-1 0 0,1 1 0,0-1 0,-1 0 0,1 0 0,0 1 0,-1-1 0,0 0 0,0 1 0,1-1 0,-1 0 0,0 1 0,0-1 0,0 1 0,-1-1 0,1 1 0,0 0 0,0 0 0,-1-1 0,1 1 0,-3-1 0,3 2-52,0-1-1,1 1 1,-1 0-1,0 0 1,0 0-1,0 0 1,0 0-1,0 0 1,0 0-1,0 0 1,0 0-1,1 1 1,-1-1-1,0 0 1,0 0-1,0 1 1,0-1-1,1 1 1,-1-1-1,0 1 1,0-1-1,1 1 1,-1-1-1,0 1 0,0 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0:3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24575,'0'2'0,"0"2"0,0 2 0,0 3 0,0 0 0,0 2 0,0 0 0,0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5:29:0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24575,'0'2'0,"0"3"0,0 6 0,0 4 0,0 0 0,0 2 0,2-1 0,2 0 0,-1-3-8191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5:29:09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24575,'0'2'0,"0"4"0,0 3 0,0 2 0,0 2 0,0 1 0,3 0 0,0 1 0,0 0 0,2-1 0,0-2-8191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5:29:09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24575,'0'2'0,"0"3"0,0 4 0,0 2 0,0 2 0,0 1 0,2 1 0,2-1 0,-1 1 0,-1 0 0,0-1 0,-1-2-8191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5:29:10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24575,'0'3'0,"0"2"0,0 4 0,0 2 0,0 2 0,0 1 0,0 3 0,0 3 0,0 1 0,0 1 0,0 0 0,0-2 0,0-1 0,0-5-8191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5:29:1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24575,'0'3'0,"2"5"0,1 6 0,0 3 0,2-1 0,0-1 0,-1-1 0,-1 0 0,-1 0 0,-1-1 0,0 4 0,-1 0 0,0-3-8191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5:29:1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24575,'0'3'0,"0"2"0,0 4 0,0 2 0,0 2 0,0 1 0,0 0 0,0 1 0,0-2-8191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05:29:1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24575,'0'3'0,"0"2"0,0 4 0,0 2 0,0 2 0,2 1 0,2 3 0,1 1 0,1 0 0,-2-1 0,0-1 0,-2-3-8191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0:36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24575,'0'2'0,"0"2"0,0 2 0,0 3 0,0 0 0,0 2 0,0-1 0,0 1 0,0 1 0,0-2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0:37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24575,'0'2'0,"0"2"0,0 2 0,0 3 0,0 2 0,0 2 0,0 0 0,0 0 0,0-1 0,0 0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0:38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24575,'0'2'0,"0"4"0,0 3 0,0 1 0,0 2 0,0 0 0,0-1 0,0 1 0,0-1 0,0 0 0,0 2 0,0 0 0,0 0 0,0-3-8191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0:3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24575,'0'2'0,"-2"0"0,-1 2 0,1 2 0,0 2 0,1 3 0,0 1 0,-1-1 0,-1 0 0,1-1 0,0 0 0,1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0:39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24575,'0'2'0,"0"3"0,0 1 0,0 2 0,0 2 0,0 0 0,0 1 0,0 0 0,0 0 0,0 0 0,0 2 0,0 0 0,0 0 0,0 0 0,0-3-8191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0:4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24575,'0'2'0,"0"2"0,0 3 0,0 1 0,0 2 0,0 0 0,0 1 0,0 0 0,0 0 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1T22:00:5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24575,'0'3'0,"0"0"0,1 1 0,-1-1 0,1 0 0,0 0 0,0 0 0,0 0 0,0 0 0,1 0 0,-1 0 0,1 0 0,0 0 0,-1-1 0,1 1 0,1-1 0,2 4 0,-4-5 0,0-1 0,-1 1 0,1-1 0,0 1 0,0-1 0,0 1 0,0-1 0,0 1 0,0-1 0,-1 0 0,1 1 0,0-1 0,0 0 0,0 0 0,0 0 0,0 0 0,0 0 0,0 0 0,0 0 0,0 0 0,2-1 0,-2 1 0,0-1 0,1 0 0,-1 0 0,0 0 0,1 0 0,-1 0 0,0 0 0,0 0 0,0-1 0,0 1 0,0 0 0,0-1 0,0 1 0,-1 0 0,1-1 0,0 1 0,0-4 0,1-14 0,-3 9 0,0 10 0,1 0 0,0 0 0,0 0 0,0 0 0,0 0 0,0 0 0,0 0 0,0-1 0,0 1 0,-1 0 0,1 0 0,0 0 0,0 0 0,0 0 0,0 0 0,0 0 0,-1 0 0,1 0 0,0 0 0,0 0 0,0 0 0,0 0 0,0 0 0,-1 0 0,1 0 0,0 0 0,0 0 0,0 0 0,0 0 0,0 0 0,0 0 0,-1 0 0,1 0 0,0 0 0,0 0 0,0 1 0,0-1 0,0 0 0,0 0 0,-1 0 0,1 0 0,0 0 0,0 0 0,0 0 0,0 0 0,0 1 0,0-1 0,-1 1 0,0 1 0,0-1 0,0 1 0,1 0 0,-1-1 0,1 1 0,-1-1 0,1 1 0,-1 0 0,1 0 0,0-1 0,0 1 0,0 0 0,0 2 0,0-3 0,0 0 0,0 0 0,0 0 0,0 0 0,0 0 0,0 0 0,1 1 0,-1-1 0,0 0 0,1 0 0,-1 0 0,1 0 0,-1 0 0,1 0 0,-1-1 0,1 1 0,-1 0 0,1 0 0,0 0 0,0 0 0,-1-1 0,1 1 0,1 1 0,-1-3 0,-1 1 0,1 0 0,-1 0 0,1 0 0,-1-1 0,1 1 0,-1 0 0,0-1 0,1 1 0,-1 0 0,1-1 0,-1 1 0,0-1 0,1 1 0,-1 0 0,0-1 0,1 1 0,-1-1 0,0 1 0,0-1 0,0 1 0,1-1 0,-1 1 0,0-1 0,0 1 0,0-1 0,0 1 0,0-1 0,0 0 0,0 1 0,0-1 0,0 0 0,1-22 0,-1 22 0,0-2 0,1-3 0,-1 1 0,0-1 0,-1 1 0,1 0 0,-3-10 0,2 13 0,1 1 0,-1-1 0,0 1 0,1 0 0,-1 0 0,0-1 0,0 1 0,0 0 0,0 0 0,0 0 0,0 0 0,0 0 0,0 0 0,0 0 0,-1 0 0,1 0 0,0 1 0,-1-1 0,1 0 0,0 1 0,-1-1 0,1 1 0,-1 0 0,1-1 0,-4 1 0,5 0 0,-1 0 0,1 0 0,-1 0 0,0 0 0,1 0 0,-1 0 0,1 0 0,-1 0 0,1 0 0,-1 0 0,0 0 0,1 1 0,-1-1 0,1 0 0,-1 0 0,1 1 0,-1-1 0,1 0 0,-1 1 0,1-1 0,-1 0 0,1 1 0,0-1 0,-1 1 0,1-1 0,-1 1 0,1-1 0,0 1 0,-4 20 0,4-16 0,1 0 0,-1 0 0,1 0 0,0 0 0,0 0 0,3 6 0,-2-8 0,-1-1 0,1 0 0,-1 1 0,1-1 0,0 0 0,0 0 0,0 0 0,0 0 0,0-1 0,0 1 0,1-1 0,-1 1 0,1-1 0,-1 0 0,1 1 0,-1-1 0,5 1 0,-6-2 0,0 0 0,0 0 0,-1 0 0,1 0 0,0 0 0,0 0 0,0 0 0,-1 0 0,1 0 0,0 0 0,0 0 0,-1-1 0,1 1 0,0 0 0,-1-1 0,1 1 0,0 0 0,-1-1 0,1 1 0,0-1 0,-1 1 0,1-1 0,-1 1 0,1-2 0,0 1 0,0-1 0,-1 1 0,1-1 0,-1 1 0,1-1 0,-1 0 0,0 1 0,1-1 0,-1 1 0,0-1 0,0 0 0,0 1 0,-1-1 0,1 0 0,0 1 0,-1-3 0,0 0 0,-1 0 0,1 1 0,0-1 0,-1 0 0,0 1 0,0-1 0,0 1 0,-1 0 0,1 0 0,-1-1 0,1 2 0,-1-1 0,0 0 0,0 1 0,-1-1 0,1 1 0,0 0 0,-1 0 0,1 0 0,-1 0 0,0 1 0,-3-2 0,6 3 0,1 0 0,-1 0 0,1 0 0,-1 0 0,1 0 0,-1 0 0,1 0 0,-1 0 0,1 0 0,-1 0 0,1 0 0,-1 1 0,1-1 0,-1 0 0,1 0 0,-1 0 0,1 1 0,-1-1 0,1 0 0,-1 1 0,1-1 0,0 0 0,-1 1 0,1-1 0,0 1 0,-1-1 0,1 0 0,0 1 0,-1 0 0,-4 19 0,5 20 0,0-38 0,0 0 0,0-1 0,0 1 0,1 0 0,-1-1 0,0 1 0,1 0 0,0-1 0,-1 1 0,1-1 0,0 1 0,0-1 0,-1 1 0,1-1 0,0 1 0,1-1 0,-1 0 0,0 0 0,0 0 0,0 1 0,1-1 0,-1-1 0,1 1 0,-1 0 0,1 0 0,-1 0 0,1-1 0,-1 1 0,3 0 0,-1-1 0,0 1 0,0-1 0,0 0 0,0 0 0,0-1 0,1 1 0,-1-1 0,0 1 0,0-1 0,0 0 0,0 0 0,-1 0 0,1 0 0,5-4 0,-6 4 0,0 0 0,0 0 0,0-1 0,0 1 0,-1-1 0,1 1 0,0-1 0,-1 0 0,1 0 0,-1 0 0,1 0 0,-1 0 0,0 0 0,0 0 0,0 0 0,0 0 0,0-1 0,0-2 0,-1 3 0,0 0 0,0 0 0,-1 0 0,1 0 0,-1 0 0,1 0 0,-1 0 0,0 1 0,0-1 0,1 0 0,-1 0 0,-1 1 0,1-1 0,0 1 0,0-1 0,0 1 0,-1-1 0,1 1 0,-1 0 0,1-1 0,-1 1 0,0 0 0,1 0 0,-1 0 0,0 1 0,0-1 0,-2-1 0,-16-4-1365,11 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17403-8CC1-4850-9883-63232F608CFA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353DF-44F9-48C8-8CCF-8BACAB4D5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54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07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4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50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96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516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ㅇㅇ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359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43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493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63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75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038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003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34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25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716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43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182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91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91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5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06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25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05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46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사이즈의 이미지를 만들어내기 위해 필요한 시계열 정보가 </a:t>
            </a:r>
            <a:r>
              <a:rPr lang="en-US" altLang="ko-KR" dirty="0"/>
              <a:t>window-size</a:t>
            </a:r>
            <a:r>
              <a:rPr lang="ko-KR" altLang="en-US" dirty="0"/>
              <a:t> 배만큼 더 필요함</a:t>
            </a:r>
            <a:r>
              <a:rPr lang="en-US" altLang="ko-KR" dirty="0"/>
              <a:t>. </a:t>
            </a:r>
            <a:r>
              <a:rPr lang="ko-KR" altLang="en-US" dirty="0"/>
              <a:t>하나의 </a:t>
            </a:r>
            <a:r>
              <a:rPr lang="en-US" altLang="ko-KR" dirty="0"/>
              <a:t>input</a:t>
            </a:r>
            <a:r>
              <a:rPr lang="ko-KR" altLang="en-US" dirty="0"/>
              <a:t>에 같은 양의 정보를 담으려면</a:t>
            </a:r>
            <a:r>
              <a:rPr lang="en-US" altLang="ko-KR" dirty="0"/>
              <a:t>, input </a:t>
            </a:r>
            <a:r>
              <a:rPr lang="ko-KR" altLang="en-US" dirty="0"/>
              <a:t>사이즈가 달라져 모델을 통일하기 어렵고</a:t>
            </a:r>
            <a:r>
              <a:rPr lang="en-US" altLang="ko-KR" dirty="0"/>
              <a:t>, input </a:t>
            </a:r>
            <a:r>
              <a:rPr lang="ko-KR" altLang="en-US" dirty="0"/>
              <a:t>사이즈를 같게 맞추면 하나의 인풋이 훨씬 많은 정보량을 담고 있을 뿐만 아니라 예측하는 시간 주기가 훨씬 </a:t>
            </a:r>
            <a:r>
              <a:rPr lang="ko-KR" altLang="en-US" dirty="0" err="1"/>
              <a:t>늦어짐</a:t>
            </a:r>
            <a:r>
              <a:rPr lang="en-US" altLang="ko-KR" dirty="0"/>
              <a:t>.(</a:t>
            </a:r>
            <a:r>
              <a:rPr lang="ko-KR" altLang="en-US" dirty="0" err="1"/>
              <a:t>길어짐</a:t>
            </a:r>
            <a:r>
              <a:rPr lang="en-US" altLang="ko-KR" dirty="0"/>
              <a:t>),  </a:t>
            </a:r>
            <a:r>
              <a:rPr lang="ko-KR" altLang="en-US" dirty="0"/>
              <a:t>타 방법론과 동일 환경에서 성능비교 어려움</a:t>
            </a:r>
            <a:r>
              <a:rPr lang="en-US" altLang="ko-KR" dirty="0"/>
              <a:t>. </a:t>
            </a:r>
            <a:r>
              <a:rPr lang="ko-KR" altLang="en-US" dirty="0" err="1"/>
              <a:t>전처리</a:t>
            </a:r>
            <a:r>
              <a:rPr lang="ko-KR" altLang="en-US" dirty="0"/>
              <a:t> 특성상 파라미터에 영향을 매우 많이 받음</a:t>
            </a:r>
            <a:r>
              <a:rPr lang="en-US" altLang="ko-KR" dirty="0"/>
              <a:t>, </a:t>
            </a:r>
            <a:r>
              <a:rPr lang="ko-KR" altLang="en-US" dirty="0"/>
              <a:t>패턴주기에 딱 맞게 </a:t>
            </a:r>
            <a:r>
              <a:rPr lang="en-US" altLang="ko-KR" dirty="0"/>
              <a:t>split</a:t>
            </a:r>
            <a:r>
              <a:rPr lang="ko-KR" altLang="en-US" dirty="0"/>
              <a:t>하면 좋은 성능</a:t>
            </a:r>
            <a:r>
              <a:rPr lang="en-US" altLang="ko-KR" dirty="0"/>
              <a:t>. </a:t>
            </a:r>
            <a:r>
              <a:rPr lang="ko-KR" altLang="en-US" dirty="0" err="1"/>
              <a:t>전처리</a:t>
            </a:r>
            <a:r>
              <a:rPr lang="ko-KR" altLang="en-US" dirty="0"/>
              <a:t> 방식이 비교적 간단하고</a:t>
            </a:r>
            <a:r>
              <a:rPr lang="en-US" altLang="ko-KR" dirty="0"/>
              <a:t>, </a:t>
            </a:r>
            <a:r>
              <a:rPr lang="ko-KR" altLang="en-US" dirty="0"/>
              <a:t>원본 시계열에 </a:t>
            </a:r>
            <a:r>
              <a:rPr lang="en-US" altLang="ko-KR" dirty="0"/>
              <a:t>1D CNN</a:t>
            </a:r>
            <a:r>
              <a:rPr lang="ko-KR" altLang="en-US" dirty="0"/>
              <a:t>을 적용하는 것과 근본적으로 큰 차이가 없다고 판단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57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26F-79F2-DB29-AD53-ED8E07015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79D2CA-FD2D-8C5B-517F-C0CFAB413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CF0AE-8EF8-5070-F7A1-139F1716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AA242-A201-1092-872A-F0E3720E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7698E-C96A-9EDE-C6E8-8A6230C9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4116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33734-D8B4-6E71-5216-6DED4313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C608A-1072-6786-25F4-3775CE71C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1B7972-B8B9-BE10-4D1A-95E67435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E71255-E75B-943B-AA0B-48549273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5CF67-B173-FCD7-A809-8044BD1B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682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499521-9D76-7F2F-9C25-4D7D23C52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FE6D07-5294-A25F-C4C3-B633A921D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CCCCB-6929-855D-67A6-C2DC0608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4AE3A-9FEB-1436-5649-57A85B97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9BA53-A08C-9540-8491-7B7043A3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305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8B0949C-07F6-4DD0-BE4B-C888C0474EF4}"/>
              </a:ext>
            </a:extLst>
          </p:cNvPr>
          <p:cNvSpPr/>
          <p:nvPr userDrawn="1"/>
        </p:nvSpPr>
        <p:spPr>
          <a:xfrm>
            <a:off x="0" y="1271846"/>
            <a:ext cx="9906000" cy="2884518"/>
          </a:xfrm>
          <a:prstGeom prst="rect">
            <a:avLst/>
          </a:prstGeom>
          <a:solidFill>
            <a:srgbClr val="0D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E5A7B6-8337-E66E-840A-00954E16D892}"/>
              </a:ext>
            </a:extLst>
          </p:cNvPr>
          <p:cNvSpPr/>
          <p:nvPr userDrawn="1"/>
        </p:nvSpPr>
        <p:spPr>
          <a:xfrm>
            <a:off x="-1" y="4189613"/>
            <a:ext cx="8512233" cy="74816"/>
          </a:xfrm>
          <a:prstGeom prst="rect">
            <a:avLst/>
          </a:prstGeom>
          <a:solidFill>
            <a:srgbClr val="A4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757EE0-6D97-08C8-DA7B-9A24B235CA20}"/>
              </a:ext>
            </a:extLst>
          </p:cNvPr>
          <p:cNvSpPr/>
          <p:nvPr userDrawn="1"/>
        </p:nvSpPr>
        <p:spPr>
          <a:xfrm>
            <a:off x="8570422" y="4193767"/>
            <a:ext cx="1335578" cy="74816"/>
          </a:xfrm>
          <a:prstGeom prst="rect">
            <a:avLst/>
          </a:prstGeom>
          <a:solidFill>
            <a:srgbClr val="C0A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8FFCDF-CC58-3AD3-1D8A-7AE0F3DCB2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7" y="6315742"/>
            <a:ext cx="1943382" cy="4734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96A0C8-2981-F008-116A-E320D3DC00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6" t="26452" r="28220" b="31487"/>
          <a:stretch/>
        </p:blipFill>
        <p:spPr>
          <a:xfrm>
            <a:off x="3535680" y="1559620"/>
            <a:ext cx="2834640" cy="23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51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8004" y="6489357"/>
            <a:ext cx="2228850" cy="36512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A7538A-2077-0213-F1E0-226B85A95588}"/>
              </a:ext>
            </a:extLst>
          </p:cNvPr>
          <p:cNvSpPr/>
          <p:nvPr userDrawn="1"/>
        </p:nvSpPr>
        <p:spPr>
          <a:xfrm>
            <a:off x="993000" y="0"/>
            <a:ext cx="7920000" cy="54000"/>
          </a:xfrm>
          <a:prstGeom prst="rect">
            <a:avLst/>
          </a:prstGeom>
          <a:solidFill>
            <a:srgbClr val="0D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A14545-8911-1DA0-10C4-AC70B1BA190D}"/>
              </a:ext>
            </a:extLst>
          </p:cNvPr>
          <p:cNvCxnSpPr>
            <a:cxnSpLocks/>
          </p:cNvCxnSpPr>
          <p:nvPr userDrawn="1"/>
        </p:nvCxnSpPr>
        <p:spPr>
          <a:xfrm>
            <a:off x="282633" y="980902"/>
            <a:ext cx="936013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224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8258A-234C-682B-F47B-99D9A8BC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AE480C-FF97-C313-30D1-2E626CA4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43BE9A-B613-1887-3835-0821B591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0F2818-E894-E1EF-D79A-2BD3E78F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36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26F-79F2-DB29-AD53-ED8E07015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79D2CA-FD2D-8C5B-517F-C0CFAB413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CF0AE-8EF8-5070-F7A1-139F1716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AA242-A201-1092-872A-F0E3720E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7698E-C96A-9EDE-C6E8-8A6230C9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0424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A922-B1A9-B2F9-B48A-D37C2BA5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F7589A-D42D-0174-6F66-2F073207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8D3AD-33C0-B068-712F-335CE057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598D7-EC04-F85B-68FD-4943B20A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00E9F-C817-360B-AE2D-2C5271C2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4846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1FD62-D1BD-1506-C895-85FEED75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9B678-AFE8-D6F3-781B-20258AB87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B3CBA-DB78-034B-EC8A-A253D92A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DEDEA-A2DD-F7CE-030A-A638F5C9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D3794-1BC7-B4EB-E100-3D216978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5809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45EBE-7BC6-1FBB-77E0-10F337D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270D0-104B-56A2-10C8-247FB2AA3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A33DDF-4323-9691-C950-BD90F2641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85348-A909-DA6E-D74A-94111494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23D8F-2D16-5439-ABB6-89848227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8A490-2F5E-9697-8BC3-C4786237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21258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987E4-B3E1-7D66-207A-4183E3BD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3D08E-9A75-9144-88CF-91B79DDD0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A24942-823C-0EBC-8E1E-A6B4FA2C0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3DFFC3-B8F9-8C1C-C620-6F8F0AC52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04DEBA-7ACC-E40A-79EE-F83FD9DED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114CA-54BC-DE21-4A10-65B164EB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C2B9D6-5E09-33A0-2B3B-79A5E06F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3E33BF-2DE1-4AD0-4183-409903C9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0257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A922-B1A9-B2F9-B48A-D37C2BA5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F7589A-D42D-0174-6F66-2F073207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8D3AD-33C0-B068-712F-335CE057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598D7-EC04-F85B-68FD-4943B20A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00E9F-C817-360B-AE2D-2C5271C2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09660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F8B97-78E6-6131-BF39-4A494F05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5B336D-ABA1-721C-BE1B-5C8714E2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FF86B8-27AE-1D76-AD44-BDA99FB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752749-0038-BA31-929C-2D13E747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628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911145-F389-1AE2-5069-35A7784A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05A60C-23D5-C896-311B-D8AE5774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4A4EF-A36D-3440-AAFE-F16FCB5F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1514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A88F2-8C67-77F8-E2DF-E1CCA825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ED3725-8C4D-E5CA-3004-E0D5D593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E47FE3-6BBC-70E1-5503-33F865FF2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3E014-66D5-76A3-6D02-BEA466BF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D33F84-A31E-F7A6-135E-BDE50A9F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276CE-E513-AE9F-AA94-1BEFDB84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3553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EC1C1-1F22-E2C6-CD19-AAB4F7D8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D12D15-8506-F2A2-38BD-D7C0A7E28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CADE7-389A-5CC9-A0E5-87C9D2E63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A2DC23-BD72-480D-1096-90C1C863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86CF61-D763-F4B0-6BD8-299C1A56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BD94E1-9032-6620-8B9A-306920B7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1796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33734-D8B4-6E71-5216-6DED4313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C608A-1072-6786-25F4-3775CE71C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1B7972-B8B9-BE10-4D1A-95E67435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E71255-E75B-943B-AA0B-48549273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5CF67-B173-FCD7-A809-8044BD1B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6187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499521-9D76-7F2F-9C25-4D7D23C52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FE6D07-5294-A25F-C4C3-B633A921D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CCCCB-6929-855D-67A6-C2DC0608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4AE3A-9FEB-1436-5649-57A85B97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9BA53-A08C-9540-8491-7B7043A3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6989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8004" y="6489357"/>
            <a:ext cx="2228850" cy="36512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A7538A-2077-0213-F1E0-226B85A95588}"/>
              </a:ext>
            </a:extLst>
          </p:cNvPr>
          <p:cNvSpPr/>
          <p:nvPr userDrawn="1"/>
        </p:nvSpPr>
        <p:spPr>
          <a:xfrm>
            <a:off x="993000" y="0"/>
            <a:ext cx="7920000" cy="54000"/>
          </a:xfrm>
          <a:prstGeom prst="rect">
            <a:avLst/>
          </a:prstGeom>
          <a:solidFill>
            <a:srgbClr val="0D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A14545-8911-1DA0-10C4-AC70B1BA190D}"/>
              </a:ext>
            </a:extLst>
          </p:cNvPr>
          <p:cNvCxnSpPr>
            <a:cxnSpLocks/>
          </p:cNvCxnSpPr>
          <p:nvPr userDrawn="1"/>
        </p:nvCxnSpPr>
        <p:spPr>
          <a:xfrm>
            <a:off x="282633" y="980902"/>
            <a:ext cx="936013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30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8258A-234C-682B-F47B-99D9A8BC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AE480C-FF97-C313-30D1-2E626CA4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43BE9A-B613-1887-3835-0821B591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0F2818-E894-E1EF-D79A-2BD3E78F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7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1FD62-D1BD-1506-C895-85FEED75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9B678-AFE8-D6F3-781B-20258AB87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B3CBA-DB78-034B-EC8A-A253D92A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DEDEA-A2DD-F7CE-030A-A638F5C9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D3794-1BC7-B4EB-E100-3D216978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42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45EBE-7BC6-1FBB-77E0-10F337D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270D0-104B-56A2-10C8-247FB2AA3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A33DDF-4323-9691-C950-BD90F2641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85348-A909-DA6E-D74A-94111494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23D8F-2D16-5439-ABB6-89848227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8A490-2F5E-9697-8BC3-C4786237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2042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987E4-B3E1-7D66-207A-4183E3BD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3D08E-9A75-9144-88CF-91B79DDD0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A24942-823C-0EBC-8E1E-A6B4FA2C0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3DFFC3-B8F9-8C1C-C620-6F8F0AC52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04DEBA-7ACC-E40A-79EE-F83FD9DED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114CA-54BC-DE21-4A10-65B164EB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C2B9D6-5E09-33A0-2B3B-79A5E06F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3E33BF-2DE1-4AD0-4183-409903C9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860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F8B97-78E6-6131-BF39-4A494F05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5B336D-ABA1-721C-BE1B-5C8714E2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FF86B8-27AE-1D76-AD44-BDA99FB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752749-0038-BA31-929C-2D13E747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9459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911145-F389-1AE2-5069-35A7784A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05A60C-23D5-C896-311B-D8AE5774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4A4EF-A36D-3440-AAFE-F16FCB5F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5081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A88F2-8C67-77F8-E2DF-E1CCA825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ED3725-8C4D-E5CA-3004-E0D5D593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E47FE3-6BBC-70E1-5503-33F865FF2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3E014-66D5-76A3-6D02-BEA466BF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D33F84-A31E-F7A6-135E-BDE50A9F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276CE-E513-AE9F-AA94-1BEFDB84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7504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EC1C1-1F22-E2C6-CD19-AAB4F7D8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D12D15-8506-F2A2-38BD-D7C0A7E28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CADE7-389A-5CC9-A0E5-87C9D2E63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A2DC23-BD72-480D-1096-90C1C863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86CF61-D763-F4B0-6BD8-299C1A56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BD94E1-9032-6620-8B9A-306920B7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7116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6ACCDB-35FF-0A3C-C5E6-8EFE08AA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45089-F179-13FA-4356-4CAF9AA71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2DE12-B681-4595-3183-E01C6F635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C33D61-6519-D926-728A-03359A73A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D8905-7CD2-FDDA-94F1-727F27B6C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5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63" r:id="rId14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6ACCDB-35FF-0A3C-C5E6-8EFE08AA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45089-F179-13FA-4356-4CAF9AA71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2DE12-B681-4595-3183-E01C6F635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C33D61-6519-D926-728A-03359A73A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D8905-7CD2-FDDA-94F1-727F27B6C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7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7.png"/><Relationship Id="rId21" Type="http://schemas.openxmlformats.org/officeDocument/2006/relationships/customXml" Target="../ink/ink8.xml"/><Relationship Id="rId42" Type="http://schemas.openxmlformats.org/officeDocument/2006/relationships/customXml" Target="../ink/ink11.xml"/><Relationship Id="rId47" Type="http://schemas.openxmlformats.org/officeDocument/2006/relationships/image" Target="../media/image40.png"/><Relationship Id="rId50" Type="http://schemas.openxmlformats.org/officeDocument/2006/relationships/customXml" Target="../ink/ink15.xml"/><Relationship Id="rId55" Type="http://schemas.openxmlformats.org/officeDocument/2006/relationships/image" Target="../media/image180.png"/><Relationship Id="rId63" Type="http://schemas.openxmlformats.org/officeDocument/2006/relationships/image" Target="../media/image29.png"/><Relationship Id="rId68" Type="http://schemas.openxmlformats.org/officeDocument/2006/relationships/customXml" Target="../ink/ink24.xml"/><Relationship Id="rId7" Type="http://schemas.openxmlformats.org/officeDocument/2006/relationships/customXml" Target="../ink/ink3.xml"/><Relationship Id="rId71" Type="http://schemas.openxmlformats.org/officeDocument/2006/relationships/image" Target="../media/image34.png"/><Relationship Id="rId2" Type="http://schemas.openxmlformats.org/officeDocument/2006/relationships/image" Target="../media/image21.png"/><Relationship Id="rId16" Type="http://schemas.openxmlformats.org/officeDocument/2006/relationships/image" Target="../media/image26.png"/><Relationship Id="rId32" Type="http://schemas.openxmlformats.org/officeDocument/2006/relationships/customXml" Target="../ink/ink10.xml"/><Relationship Id="rId45" Type="http://schemas.openxmlformats.org/officeDocument/2006/relationships/image" Target="../media/image39.png"/><Relationship Id="rId53" Type="http://schemas.openxmlformats.org/officeDocument/2006/relationships/image" Target="../media/image170.png"/><Relationship Id="rId58" Type="http://schemas.openxmlformats.org/officeDocument/2006/relationships/customXml" Target="../ink/ink19.xml"/><Relationship Id="rId66" Type="http://schemas.openxmlformats.org/officeDocument/2006/relationships/customXml" Target="../ink/ink23.xml"/><Relationship Id="rId5" Type="http://schemas.openxmlformats.org/officeDocument/2006/relationships/customXml" Target="../ink/ink2.xml"/><Relationship Id="rId61" Type="http://schemas.openxmlformats.org/officeDocument/2006/relationships/image" Target="../media/image24.png"/><Relationship Id="rId19" Type="http://schemas.openxmlformats.org/officeDocument/2006/relationships/customXml" Target="../ink/ink7.xml"/><Relationship Id="rId31" Type="http://schemas.openxmlformats.org/officeDocument/2006/relationships/image" Target="../media/image32.png"/><Relationship Id="rId44" Type="http://schemas.openxmlformats.org/officeDocument/2006/relationships/customXml" Target="../ink/ink12.xml"/><Relationship Id="rId52" Type="http://schemas.openxmlformats.org/officeDocument/2006/relationships/customXml" Target="../ink/ink16.xml"/><Relationship Id="rId60" Type="http://schemas.openxmlformats.org/officeDocument/2006/relationships/customXml" Target="../ink/ink20.xml"/><Relationship Id="rId65" Type="http://schemas.openxmlformats.org/officeDocument/2006/relationships/image" Target="../media/image30.png"/><Relationship Id="rId73" Type="http://schemas.openxmlformats.org/officeDocument/2006/relationships/image" Target="../media/image35.png"/><Relationship Id="rId4" Type="http://schemas.openxmlformats.org/officeDocument/2006/relationships/image" Target="../media/image20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Relationship Id="rId22" Type="http://schemas.openxmlformats.org/officeDocument/2006/relationships/customXml" Target="../ink/ink9.xml"/><Relationship Id="rId43" Type="http://schemas.openxmlformats.org/officeDocument/2006/relationships/image" Target="../media/image38.png"/><Relationship Id="rId48" Type="http://schemas.openxmlformats.org/officeDocument/2006/relationships/customXml" Target="../ink/ink14.xml"/><Relationship Id="rId56" Type="http://schemas.openxmlformats.org/officeDocument/2006/relationships/customXml" Target="../ink/ink18.xml"/><Relationship Id="rId64" Type="http://schemas.openxmlformats.org/officeDocument/2006/relationships/customXml" Target="../ink/ink22.xml"/><Relationship Id="rId69" Type="http://schemas.openxmlformats.org/officeDocument/2006/relationships/image" Target="../media/image33.png"/><Relationship Id="rId8" Type="http://schemas.openxmlformats.org/officeDocument/2006/relationships/image" Target="../media/image22.png"/><Relationship Id="rId51" Type="http://schemas.openxmlformats.org/officeDocument/2006/relationships/image" Target="../media/image42.png"/><Relationship Id="rId72" Type="http://schemas.openxmlformats.org/officeDocument/2006/relationships/customXml" Target="../ink/ink26.xml"/><Relationship Id="rId3" Type="http://schemas.openxmlformats.org/officeDocument/2006/relationships/customXml" Target="../ink/ink1.xml"/><Relationship Id="rId17" Type="http://schemas.openxmlformats.org/officeDocument/2006/relationships/customXml" Target="../ink/ink6.xml"/><Relationship Id="rId46" Type="http://schemas.openxmlformats.org/officeDocument/2006/relationships/customXml" Target="../ink/ink13.xml"/><Relationship Id="rId59" Type="http://schemas.openxmlformats.org/officeDocument/2006/relationships/image" Target="../media/image23.png"/><Relationship Id="rId67" Type="http://schemas.openxmlformats.org/officeDocument/2006/relationships/image" Target="../media/image31.png"/><Relationship Id="rId20" Type="http://schemas.openxmlformats.org/officeDocument/2006/relationships/image" Target="../media/image28.png"/><Relationship Id="rId41" Type="http://schemas.openxmlformats.org/officeDocument/2006/relationships/image" Target="../media/image37.png"/><Relationship Id="rId54" Type="http://schemas.openxmlformats.org/officeDocument/2006/relationships/customXml" Target="../ink/ink17.xml"/><Relationship Id="rId62" Type="http://schemas.openxmlformats.org/officeDocument/2006/relationships/customXml" Target="../ink/ink21.xml"/><Relationship Id="rId70" Type="http://schemas.openxmlformats.org/officeDocument/2006/relationships/customXml" Target="../ink/ink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.png"/><Relationship Id="rId15" Type="http://schemas.openxmlformats.org/officeDocument/2006/relationships/customXml" Target="../ink/ink5.xml"/><Relationship Id="rId49" Type="http://schemas.openxmlformats.org/officeDocument/2006/relationships/image" Target="../media/image41.png"/><Relationship Id="rId57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7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4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74A64-BEB0-4A7A-40DA-0051C6F28107}"/>
              </a:ext>
            </a:extLst>
          </p:cNvPr>
          <p:cNvSpPr txBox="1"/>
          <p:nvPr/>
        </p:nvSpPr>
        <p:spPr>
          <a:xfrm>
            <a:off x="637563" y="1837189"/>
            <a:ext cx="8623883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딥러닝 기반 제조 불량 패턴 분석</a:t>
            </a:r>
            <a:endParaRPr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연구연수활동 보고</a:t>
            </a:r>
            <a:endParaRPr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2023.03.02 ~ 2023.05.31</a:t>
            </a:r>
          </a:p>
        </p:txBody>
      </p:sp>
    </p:spTree>
    <p:extLst>
      <p:ext uri="{BB962C8B-B14F-4D97-AF65-F5344CB8AC3E}">
        <p14:creationId xmlns:p14="http://schemas.microsoft.com/office/powerpoint/2010/main" val="378167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212529"/>
                </a:solidFill>
                <a:effectLst/>
                <a:latin typeface="-apple-system"/>
              </a:rPr>
              <a:t>Time Series to Images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67FBC-65AD-02C3-7532-55A746DB6A7E}"/>
              </a:ext>
            </a:extLst>
          </p:cNvPr>
          <p:cNvSpPr txBox="1"/>
          <p:nvPr/>
        </p:nvSpPr>
        <p:spPr>
          <a:xfrm>
            <a:off x="341739" y="1167075"/>
            <a:ext cx="92217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Time Series to Images: Monitoring the Condition of Industrial Assets with Deep Learning Image Processing Algorithms</a:t>
            </a:r>
          </a:p>
          <a:p>
            <a:pPr algn="ctr" latinLnBrk="0"/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ctr" latinLnBrk="0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Gabriel Rodriguez Garcia, Gabriel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Michau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Mélanie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Ducoffe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Jayant Sen Gupta, Olga Fink</a:t>
            </a:r>
            <a:endParaRPr lang="en-US" altLang="ko-KR" b="1" i="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b="1" i="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(2020)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B2F2F-927B-DFB5-458E-663377006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24" y="3393321"/>
            <a:ext cx="4063042" cy="2757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809B6-3B54-0C6C-C806-B59F59805E40}"/>
              </a:ext>
            </a:extLst>
          </p:cNvPr>
          <p:cNvSpPr txBox="1"/>
          <p:nvPr/>
        </p:nvSpPr>
        <p:spPr>
          <a:xfrm>
            <a:off x="463034" y="3393321"/>
            <a:ext cx="4637286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Original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이미징 기법과 논문에서 기법을 수정한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Modified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이미징 기법의 성능이 극단적으로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차이남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데이터의 특성에 맞게 기법 수정 필요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9638CF10-6DAB-40CF-356E-5F49B15E1A28}"/>
              </a:ext>
            </a:extLst>
          </p:cNvPr>
          <p:cNvSpPr/>
          <p:nvPr/>
        </p:nvSpPr>
        <p:spPr>
          <a:xfrm rot="16200000">
            <a:off x="535676" y="5574576"/>
            <a:ext cx="285135" cy="31463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63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목표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EE218-E7E2-4C31-8136-E99AB62C43A3}"/>
              </a:ext>
            </a:extLst>
          </p:cNvPr>
          <p:cNvSpPr txBox="1"/>
          <p:nvPr/>
        </p:nvSpPr>
        <p:spPr>
          <a:xfrm>
            <a:off x="341739" y="1139863"/>
            <a:ext cx="8978303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논문과 유사한 흐름의 문제 해결방법을 적용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다양한 척도를 변화해가며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성능 변화를 관찰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논문</a:t>
            </a:r>
            <a:endParaRPr lang="en-US" altLang="ko-KR" sz="20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헬리콥터 진동 측정 가속도 데이터셋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비지도 학습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단순한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Convolutional Auto Encoder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가지 시계열 이미징 기법 비교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수정된 이미징 기법 사용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파라미터 통일하지 않음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34EC7-C986-407F-BC83-0B4614EC7DC4}"/>
              </a:ext>
            </a:extLst>
          </p:cNvPr>
          <p:cNvSpPr txBox="1"/>
          <p:nvPr/>
        </p:nvSpPr>
        <p:spPr>
          <a:xfrm>
            <a:off x="4950542" y="2355357"/>
            <a:ext cx="4955458" cy="3824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프로젝트</a:t>
            </a:r>
            <a:endParaRPr lang="en-US" altLang="ko-KR" sz="20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회전 기계 진동 측정 가속도 데이터셋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지도 학습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단순한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CNN 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하위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가지 주요 이미징 기법 비교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무의미한 성능 비교 결과가 나올 경우 추가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Original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이미징 기법만 활용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문제점을 먼저 발견한 후 조정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파라미터 수 유사하게 조정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2E0529E0-AD09-D1EA-5DDB-64A535400A8A}"/>
              </a:ext>
            </a:extLst>
          </p:cNvPr>
          <p:cNvSpPr/>
          <p:nvPr/>
        </p:nvSpPr>
        <p:spPr>
          <a:xfrm rot="16200000">
            <a:off x="5016729" y="5362543"/>
            <a:ext cx="285135" cy="31463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BF882FE-DA4A-A728-9E92-F6F6A2C320B5}"/>
              </a:ext>
            </a:extLst>
          </p:cNvPr>
          <p:cNvSpPr/>
          <p:nvPr/>
        </p:nvSpPr>
        <p:spPr>
          <a:xfrm rot="16200000">
            <a:off x="5016730" y="4519045"/>
            <a:ext cx="285135" cy="31463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47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74A64-BEB0-4A7A-40DA-0051C6F28107}"/>
              </a:ext>
            </a:extLst>
          </p:cNvPr>
          <p:cNvSpPr txBox="1"/>
          <p:nvPr/>
        </p:nvSpPr>
        <p:spPr>
          <a:xfrm>
            <a:off x="641058" y="2398892"/>
            <a:ext cx="86238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시계열 이미징 기법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8221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시계열 이미징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EE218-E7E2-4C31-8136-E99AB62C43A3}"/>
              </a:ext>
            </a:extLst>
          </p:cNvPr>
          <p:cNvSpPr txBox="1"/>
          <p:nvPr/>
        </p:nvSpPr>
        <p:spPr>
          <a:xfrm>
            <a:off x="341739" y="1139863"/>
            <a:ext cx="168370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MTF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0BB4C-B9BA-301B-A5D2-29E0DB0A7333}"/>
              </a:ext>
            </a:extLst>
          </p:cNvPr>
          <p:cNvSpPr txBox="1"/>
          <p:nvPr/>
        </p:nvSpPr>
        <p:spPr>
          <a:xfrm>
            <a:off x="341739" y="3772806"/>
            <a:ext cx="134940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SC / SP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DC6BF-D03E-F92C-7B5C-88DC40367FCF}"/>
              </a:ext>
            </a:extLst>
          </p:cNvPr>
          <p:cNvSpPr txBox="1"/>
          <p:nvPr/>
        </p:nvSpPr>
        <p:spPr>
          <a:xfrm>
            <a:off x="3603591" y="1136276"/>
            <a:ext cx="134940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8D876-F4D1-D5DF-DF37-34BB64FFF6D1}"/>
              </a:ext>
            </a:extLst>
          </p:cNvPr>
          <p:cNvSpPr txBox="1"/>
          <p:nvPr/>
        </p:nvSpPr>
        <p:spPr>
          <a:xfrm>
            <a:off x="6531146" y="1136276"/>
            <a:ext cx="134940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817C0-FFAC-348A-147E-867429FFB1CD}"/>
              </a:ext>
            </a:extLst>
          </p:cNvPr>
          <p:cNvSpPr txBox="1"/>
          <p:nvPr/>
        </p:nvSpPr>
        <p:spPr>
          <a:xfrm>
            <a:off x="3603591" y="3772806"/>
            <a:ext cx="134940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96D88-3B12-DA14-1260-3CF7A0008038}"/>
              </a:ext>
            </a:extLst>
          </p:cNvPr>
          <p:cNvSpPr txBox="1"/>
          <p:nvPr/>
        </p:nvSpPr>
        <p:spPr>
          <a:xfrm>
            <a:off x="6531146" y="3772806"/>
            <a:ext cx="359608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Original Time Series</a:t>
            </a:r>
          </a:p>
        </p:txBody>
      </p:sp>
      <p:pic>
        <p:nvPicPr>
          <p:cNvPr id="1026" name="Picture 2" descr="시계열 데이터를 이미지화하기] 인코딩 방식 비교">
            <a:extLst>
              <a:ext uri="{FF2B5EF4-FFF2-40B4-BE49-F238E27FC236}">
                <a16:creationId xmlns:a16="http://schemas.microsoft.com/office/drawing/2014/main" id="{7FBAEFD8-7626-CD8E-832C-30739B26B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-1500" r="-238" b="74757"/>
          <a:stretch/>
        </p:blipFill>
        <p:spPr bwMode="auto">
          <a:xfrm>
            <a:off x="6387035" y="4761467"/>
            <a:ext cx="3365414" cy="74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시계열 데이터를 이미지화하기] 인코딩 방식 비교">
            <a:extLst>
              <a:ext uri="{FF2B5EF4-FFF2-40B4-BE49-F238E27FC236}">
                <a16:creationId xmlns:a16="http://schemas.microsoft.com/office/drawing/2014/main" id="{C22B00D1-B96B-1642-1571-9A1FC170A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6" t="68574" r="-199" b="-30"/>
          <a:stretch/>
        </p:blipFill>
        <p:spPr bwMode="auto">
          <a:xfrm>
            <a:off x="3628991" y="4320985"/>
            <a:ext cx="2444274" cy="194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시계열 데이터를 이미지화하기] 인코딩 방식 비교">
            <a:extLst>
              <a:ext uri="{FF2B5EF4-FFF2-40B4-BE49-F238E27FC236}">
                <a16:creationId xmlns:a16="http://schemas.microsoft.com/office/drawing/2014/main" id="{A5D01A8C-E163-7B01-26E6-AD91832E1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68545" r="62479" b="-1"/>
          <a:stretch/>
        </p:blipFill>
        <p:spPr bwMode="auto">
          <a:xfrm>
            <a:off x="489454" y="4389869"/>
            <a:ext cx="2639117" cy="194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시계열 데이터를 이미지화하기] 인코딩 방식 비교">
            <a:extLst>
              <a:ext uri="{FF2B5EF4-FFF2-40B4-BE49-F238E27FC236}">
                <a16:creationId xmlns:a16="http://schemas.microsoft.com/office/drawing/2014/main" id="{C66DAB32-0D0C-A527-A049-0CEF4D0A3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5" t="32019" r="-420" b="34821"/>
          <a:stretch/>
        </p:blipFill>
        <p:spPr bwMode="auto">
          <a:xfrm>
            <a:off x="6959736" y="1554132"/>
            <a:ext cx="2378234" cy="20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시계열 데이터를 이미지화하기] 인코딩 방식 비교">
            <a:extLst>
              <a:ext uri="{FF2B5EF4-FFF2-40B4-BE49-F238E27FC236}">
                <a16:creationId xmlns:a16="http://schemas.microsoft.com/office/drawing/2014/main" id="{38DF98D1-90B7-6AF9-CCD4-CB1BF28D3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" t="32551" r="65881" b="34289"/>
          <a:stretch/>
        </p:blipFill>
        <p:spPr bwMode="auto">
          <a:xfrm>
            <a:off x="3763883" y="1563786"/>
            <a:ext cx="2378234" cy="20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시계열 데이터를 이미지화하기] 인코딩 방식 비교">
            <a:extLst>
              <a:ext uri="{FF2B5EF4-FFF2-40B4-BE49-F238E27FC236}">
                <a16:creationId xmlns:a16="http://schemas.microsoft.com/office/drawing/2014/main" id="{7207DF89-2171-4527-0810-50B9FFDD6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6" t="32568" r="31059" b="34272"/>
          <a:stretch/>
        </p:blipFill>
        <p:spPr bwMode="auto">
          <a:xfrm>
            <a:off x="619896" y="1590568"/>
            <a:ext cx="2378234" cy="20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17937B-2BA8-A222-FD5B-943EE7512F75}"/>
              </a:ext>
            </a:extLst>
          </p:cNvPr>
          <p:cNvSpPr/>
          <p:nvPr/>
        </p:nvSpPr>
        <p:spPr>
          <a:xfrm>
            <a:off x="953730" y="1563786"/>
            <a:ext cx="1500306" cy="325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F31CD4-F9A8-922A-FE3D-B886D4B1F29C}"/>
              </a:ext>
            </a:extLst>
          </p:cNvPr>
          <p:cNvSpPr/>
          <p:nvPr/>
        </p:nvSpPr>
        <p:spPr>
          <a:xfrm>
            <a:off x="4058155" y="1554132"/>
            <a:ext cx="1500306" cy="25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E40CF0-15F4-3F97-5743-AC0635D843AD}"/>
              </a:ext>
            </a:extLst>
          </p:cNvPr>
          <p:cNvSpPr/>
          <p:nvPr/>
        </p:nvSpPr>
        <p:spPr>
          <a:xfrm>
            <a:off x="7319589" y="1646678"/>
            <a:ext cx="1500306" cy="25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FD3F56-B353-ED41-2248-CC9A1AFE188F}"/>
              </a:ext>
            </a:extLst>
          </p:cNvPr>
          <p:cNvSpPr/>
          <p:nvPr/>
        </p:nvSpPr>
        <p:spPr>
          <a:xfrm>
            <a:off x="4202847" y="4243307"/>
            <a:ext cx="1500306" cy="25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CED095-E29E-2BE8-FEFE-F5F7F2832C5B}"/>
              </a:ext>
            </a:extLst>
          </p:cNvPr>
          <p:cNvSpPr/>
          <p:nvPr/>
        </p:nvSpPr>
        <p:spPr>
          <a:xfrm>
            <a:off x="1036901" y="4197908"/>
            <a:ext cx="1500306" cy="383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0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공통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EE218-E7E2-4C31-8136-E99AB62C43A3}"/>
              </a:ext>
            </a:extLst>
          </p:cNvPr>
          <p:cNvSpPr txBox="1"/>
          <p:nvPr/>
        </p:nvSpPr>
        <p:spPr>
          <a:xfrm>
            <a:off x="341738" y="1139863"/>
            <a:ext cx="922171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같은 길이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L1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갖는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K1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개의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Sub-Series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Split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일반적으로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L1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L1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크기의 이미지가 생성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Gray Scaling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경우  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1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     -&gt;     K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L1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     -&gt;     K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L2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L2 ( L1 = L2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L2 ) </a:t>
            </a:r>
          </a:p>
          <a:p>
            <a:pPr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그 외 이미징 기법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1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     -&gt;     K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L1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     -&gt;     K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L1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L1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E40CF0-15F4-3F97-5743-AC0635D843AD}"/>
              </a:ext>
            </a:extLst>
          </p:cNvPr>
          <p:cNvSpPr/>
          <p:nvPr/>
        </p:nvSpPr>
        <p:spPr>
          <a:xfrm>
            <a:off x="7319589" y="1646678"/>
            <a:ext cx="1500306" cy="25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FD3F56-B353-ED41-2248-CC9A1AFE188F}"/>
              </a:ext>
            </a:extLst>
          </p:cNvPr>
          <p:cNvSpPr/>
          <p:nvPr/>
        </p:nvSpPr>
        <p:spPr>
          <a:xfrm>
            <a:off x="4468318" y="4234605"/>
            <a:ext cx="1528678" cy="265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CED095-E29E-2BE8-FEFE-F5F7F2832C5B}"/>
              </a:ext>
            </a:extLst>
          </p:cNvPr>
          <p:cNvSpPr/>
          <p:nvPr/>
        </p:nvSpPr>
        <p:spPr>
          <a:xfrm>
            <a:off x="1302372" y="4184902"/>
            <a:ext cx="1528678" cy="396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014D95-49CA-B783-F91F-E0304A3A8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36"/>
          <a:stretch/>
        </p:blipFill>
        <p:spPr>
          <a:xfrm>
            <a:off x="687447" y="4001729"/>
            <a:ext cx="8600712" cy="234243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4E17A7-3BC2-263C-803B-4ECCD352D922}"/>
              </a:ext>
            </a:extLst>
          </p:cNvPr>
          <p:cNvSpPr/>
          <p:nvPr/>
        </p:nvSpPr>
        <p:spPr>
          <a:xfrm>
            <a:off x="1803038" y="3871808"/>
            <a:ext cx="1528679" cy="261754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A040F680-1270-09FE-89E0-806806A6B516}"/>
              </a:ext>
            </a:extLst>
          </p:cNvPr>
          <p:cNvSpPr/>
          <p:nvPr/>
        </p:nvSpPr>
        <p:spPr>
          <a:xfrm rot="19145137">
            <a:off x="3552668" y="3595883"/>
            <a:ext cx="507841" cy="29373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B31AB4-F02E-E659-9433-513DCF1C865D}"/>
              </a:ext>
            </a:extLst>
          </p:cNvPr>
          <p:cNvSpPr txBox="1"/>
          <p:nvPr/>
        </p:nvSpPr>
        <p:spPr>
          <a:xfrm>
            <a:off x="4094660" y="3331293"/>
            <a:ext cx="144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Gray Scaling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72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86001" y="26764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GS(Gray Scale)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EE218-E7E2-4C31-8136-E99AB62C43A3}"/>
              </a:ext>
            </a:extLst>
          </p:cNvPr>
          <p:cNvSpPr txBox="1"/>
          <p:nvPr/>
        </p:nvSpPr>
        <p:spPr>
          <a:xfrm>
            <a:off x="341738" y="1139863"/>
            <a:ext cx="665995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L2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길이의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row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단순 나열하여 이미지를 생성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F31CD4-F9A8-922A-FE3D-B886D4B1F29C}"/>
              </a:ext>
            </a:extLst>
          </p:cNvPr>
          <p:cNvSpPr/>
          <p:nvPr/>
        </p:nvSpPr>
        <p:spPr>
          <a:xfrm>
            <a:off x="4058155" y="1554132"/>
            <a:ext cx="1500306" cy="25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E40CF0-15F4-3F97-5743-AC0635D843AD}"/>
              </a:ext>
            </a:extLst>
          </p:cNvPr>
          <p:cNvSpPr/>
          <p:nvPr/>
        </p:nvSpPr>
        <p:spPr>
          <a:xfrm>
            <a:off x="7319589" y="1646678"/>
            <a:ext cx="1500306" cy="25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FD3F56-B353-ED41-2248-CC9A1AFE188F}"/>
              </a:ext>
            </a:extLst>
          </p:cNvPr>
          <p:cNvSpPr/>
          <p:nvPr/>
        </p:nvSpPr>
        <p:spPr>
          <a:xfrm>
            <a:off x="4202847" y="4243307"/>
            <a:ext cx="1500306" cy="25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AutoShape 2" descr="Untitled">
            <a:extLst>
              <a:ext uri="{FF2B5EF4-FFF2-40B4-BE49-F238E27FC236}">
                <a16:creationId xmlns:a16="http://schemas.microsoft.com/office/drawing/2014/main" id="{39B4FEA9-1526-2EFE-ADB7-0D58461EA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45292" y="26149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Untitled">
            <a:extLst>
              <a:ext uri="{FF2B5EF4-FFF2-40B4-BE49-F238E27FC236}">
                <a16:creationId xmlns:a16="http://schemas.microsoft.com/office/drawing/2014/main" id="{7EFCD854-C4C1-59F5-EE87-DC2B683E40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97692" y="27673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6" descr="Untitled">
            <a:extLst>
              <a:ext uri="{FF2B5EF4-FFF2-40B4-BE49-F238E27FC236}">
                <a16:creationId xmlns:a16="http://schemas.microsoft.com/office/drawing/2014/main" id="{92D18503-B4B7-7BB7-9510-469ED27A0B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0092" y="29197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FADD4B-EADA-8C0B-C277-006166FFB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84" y="1646678"/>
            <a:ext cx="5581635" cy="8641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4775F7-2F17-DF6C-38FE-9C6A3ABD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42" y="2737639"/>
            <a:ext cx="4371169" cy="4089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2FA67D-ADED-0359-5851-1ED3AD5B4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506" y="3146585"/>
            <a:ext cx="6240923" cy="3251812"/>
          </a:xfrm>
          <a:prstGeom prst="rect">
            <a:avLst/>
          </a:prstGeom>
        </p:spPr>
      </p:pic>
      <p:sp>
        <p:nvSpPr>
          <p:cNvPr id="17" name="오른쪽 중괄호 16">
            <a:extLst>
              <a:ext uri="{FF2B5EF4-FFF2-40B4-BE49-F238E27FC236}">
                <a16:creationId xmlns:a16="http://schemas.microsoft.com/office/drawing/2014/main" id="{3B469ED8-FF49-B7AC-973B-8FCB2D2D6ADD}"/>
              </a:ext>
            </a:extLst>
          </p:cNvPr>
          <p:cNvSpPr/>
          <p:nvPr/>
        </p:nvSpPr>
        <p:spPr>
          <a:xfrm rot="16200000">
            <a:off x="7356636" y="1271380"/>
            <a:ext cx="456673" cy="30669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0A3C94-34BD-7062-0551-6155BE83D592}"/>
              </a:ext>
            </a:extLst>
          </p:cNvPr>
          <p:cNvSpPr txBox="1"/>
          <p:nvPr/>
        </p:nvSpPr>
        <p:spPr>
          <a:xfrm>
            <a:off x="7400809" y="2115568"/>
            <a:ext cx="47925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AE5B8-31BA-F6EA-78C6-E2C808353FF1}"/>
              </a:ext>
            </a:extLst>
          </p:cNvPr>
          <p:cNvSpPr txBox="1"/>
          <p:nvPr/>
        </p:nvSpPr>
        <p:spPr>
          <a:xfrm>
            <a:off x="8580266" y="4832176"/>
            <a:ext cx="12265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L2 = S</a:t>
            </a:r>
          </a:p>
        </p:txBody>
      </p:sp>
    </p:spTree>
    <p:extLst>
      <p:ext uri="{BB962C8B-B14F-4D97-AF65-F5344CB8AC3E}">
        <p14:creationId xmlns:p14="http://schemas.microsoft.com/office/powerpoint/2010/main" val="109637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16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278265" y="1062193"/>
            <a:ext cx="9387279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Transformation Process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2B8702E7-EC99-4047-F372-4DE3EC51C2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Untitled">
            <a:extLst>
              <a:ext uri="{FF2B5EF4-FFF2-40B4-BE49-F238E27FC236}">
                <a16:creationId xmlns:a16="http://schemas.microsoft.com/office/drawing/2014/main" id="{BED2C515-9E8F-7591-542E-3D8824D056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Untitled">
            <a:extLst>
              <a:ext uri="{FF2B5EF4-FFF2-40B4-BE49-F238E27FC236}">
                <a16:creationId xmlns:a16="http://schemas.microsoft.com/office/drawing/2014/main" id="{9FC9A337-DE13-9951-9B02-CF92777467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5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276A3-1365-9A05-0165-FAB686FFE26F}"/>
              </a:ext>
            </a:extLst>
          </p:cNvPr>
          <p:cNvSpPr txBox="1"/>
          <p:nvPr/>
        </p:nvSpPr>
        <p:spPr>
          <a:xfrm>
            <a:off x="287229" y="2090003"/>
            <a:ext cx="938727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차원 </a:t>
            </a: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공간궤적을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구성한다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003402-B0FD-FA10-D464-809AB31C84B6}"/>
              </a:ext>
            </a:extLst>
          </p:cNvPr>
          <p:cNvSpPr txBox="1"/>
          <p:nvPr/>
        </p:nvSpPr>
        <p:spPr>
          <a:xfrm>
            <a:off x="716560" y="1569936"/>
            <a:ext cx="938727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RP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시계열 데이터를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matrix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변환시키기 위해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단계를 거친다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E1E63-AACA-3A70-AC89-9CD12E3CA4BB}"/>
              </a:ext>
            </a:extLst>
          </p:cNvPr>
          <p:cNvSpPr txBox="1"/>
          <p:nvPr/>
        </p:nvSpPr>
        <p:spPr>
          <a:xfrm>
            <a:off x="356013" y="349517"/>
            <a:ext cx="919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RP(Recurrent Plot)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4196B-246E-31A4-A770-C2304FA76484}"/>
              </a:ext>
            </a:extLst>
          </p:cNvPr>
          <p:cNvSpPr txBox="1"/>
          <p:nvPr/>
        </p:nvSpPr>
        <p:spPr>
          <a:xfrm>
            <a:off x="7720496" y="772841"/>
            <a:ext cx="50537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https://arxiv.org/pdf/1710.00886.pdf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23AF3F-FBCF-768E-0C46-FCBF395B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3" y="3113378"/>
            <a:ext cx="3109914" cy="14525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A99FB34-C6D8-E858-8DC4-CE6F756FD367}"/>
              </a:ext>
            </a:extLst>
          </p:cNvPr>
          <p:cNvSpPr txBox="1"/>
          <p:nvPr/>
        </p:nvSpPr>
        <p:spPr>
          <a:xfrm>
            <a:off x="356014" y="4667029"/>
            <a:ext cx="549418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sub-series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시간 단위로 분할 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차원의 경우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L2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=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차원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은 </a:t>
            </a: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공간궤적을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구하기 위해 고려하는 단위시간 수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화살표: 왼쪽 32">
            <a:extLst>
              <a:ext uri="{FF2B5EF4-FFF2-40B4-BE49-F238E27FC236}">
                <a16:creationId xmlns:a16="http://schemas.microsoft.com/office/drawing/2014/main" id="{9380CA07-1C94-71C8-CC19-2D1EF40571B5}"/>
              </a:ext>
            </a:extLst>
          </p:cNvPr>
          <p:cNvSpPr/>
          <p:nvPr/>
        </p:nvSpPr>
        <p:spPr>
          <a:xfrm flipH="1">
            <a:off x="3736258" y="3581400"/>
            <a:ext cx="521110" cy="3775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14298C-8BDD-0F00-84DF-EE28F2F907B7}"/>
              </a:ext>
            </a:extLst>
          </p:cNvPr>
          <p:cNvSpPr txBox="1"/>
          <p:nvPr/>
        </p:nvSpPr>
        <p:spPr>
          <a:xfrm>
            <a:off x="7137472" y="2949691"/>
            <a:ext cx="3109914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차원의 </a:t>
            </a:r>
            <a:r>
              <a:rPr lang="ko-KR" altLang="en-US" sz="14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공간궤적을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모두 구한다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s_1 : ( x_1 , x_2 )         = ( 0 , 1 )</a:t>
            </a:r>
          </a:p>
          <a:p>
            <a:pPr>
              <a:lnSpc>
                <a:spcPct val="150000"/>
              </a:lnSpc>
            </a:pP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s_2 : ( x_2 , x_2 )         = ( 1 , 2 )</a:t>
            </a:r>
          </a:p>
          <a:p>
            <a:pPr>
              <a:lnSpc>
                <a:spcPct val="150000"/>
              </a:lnSpc>
            </a:pP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…</a:t>
            </a:r>
          </a:p>
          <a:p>
            <a:pPr>
              <a:lnSpc>
                <a:spcPct val="150000"/>
              </a:lnSpc>
            </a:pP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s_11 : ( x_11 , x_12 )    = ( 2 , 1 )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B93F92-9CD5-1D37-1EB3-AA1F9509AC8E}"/>
              </a:ext>
            </a:extLst>
          </p:cNvPr>
          <p:cNvSpPr txBox="1"/>
          <p:nvPr/>
        </p:nvSpPr>
        <p:spPr>
          <a:xfrm>
            <a:off x="7137472" y="5288064"/>
            <a:ext cx="2547373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2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차원의 </a:t>
            </a:r>
            <a:r>
              <a:rPr lang="ko-KR" altLang="en-US" sz="12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공간궤적</a:t>
            </a:r>
            <a:endParaRPr lang="en-US" altLang="ko-KR" sz="12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s_1 : ( x_1 , x_2 , x_3 )         = ( 0 , 1 , 2 )</a:t>
            </a:r>
          </a:p>
          <a:p>
            <a:pPr>
              <a:lnSpc>
                <a:spcPct val="150000"/>
              </a:lnSpc>
            </a:pPr>
            <a:r>
              <a:rPr lang="en-US" altLang="ko-KR" sz="12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s_2 : ( x_2 , x_3 , x_4 )         = ( 1 , 2 , 1 )</a:t>
            </a:r>
          </a:p>
          <a:p>
            <a:pPr>
              <a:lnSpc>
                <a:spcPct val="150000"/>
              </a:lnSpc>
            </a:pPr>
            <a:r>
              <a:rPr lang="en-US" altLang="ko-KR" sz="12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…</a:t>
            </a:r>
          </a:p>
        </p:txBody>
      </p:sp>
      <p:sp>
        <p:nvSpPr>
          <p:cNvPr id="39" name="화살표: 왼쪽 38">
            <a:extLst>
              <a:ext uri="{FF2B5EF4-FFF2-40B4-BE49-F238E27FC236}">
                <a16:creationId xmlns:a16="http://schemas.microsoft.com/office/drawing/2014/main" id="{4845C813-F097-5C47-9E1B-C65E81B78A32}"/>
              </a:ext>
            </a:extLst>
          </p:cNvPr>
          <p:cNvSpPr/>
          <p:nvPr/>
        </p:nvSpPr>
        <p:spPr>
          <a:xfrm flipH="1">
            <a:off x="5697419" y="5555355"/>
            <a:ext cx="1152419" cy="2083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9869AC6-6131-BD62-1150-74388672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532" y="2664693"/>
            <a:ext cx="2771775" cy="24003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86060B-FF9E-A192-C6F9-315EA8373005}"/>
              </a:ext>
            </a:extLst>
          </p:cNvPr>
          <p:cNvSpPr/>
          <p:nvPr/>
        </p:nvSpPr>
        <p:spPr>
          <a:xfrm>
            <a:off x="7083307" y="5243373"/>
            <a:ext cx="2591201" cy="124598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6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17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278265" y="1062193"/>
            <a:ext cx="9387279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Transformation Process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2B8702E7-EC99-4047-F372-4DE3EC51C2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Untitled">
            <a:extLst>
              <a:ext uri="{FF2B5EF4-FFF2-40B4-BE49-F238E27FC236}">
                <a16:creationId xmlns:a16="http://schemas.microsoft.com/office/drawing/2014/main" id="{BED2C515-9E8F-7591-542E-3D8824D056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Untitled">
            <a:extLst>
              <a:ext uri="{FF2B5EF4-FFF2-40B4-BE49-F238E27FC236}">
                <a16:creationId xmlns:a16="http://schemas.microsoft.com/office/drawing/2014/main" id="{9FC9A337-DE13-9951-9B02-CF92777467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5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276A3-1365-9A05-0165-FAB686FFE26F}"/>
              </a:ext>
            </a:extLst>
          </p:cNvPr>
          <p:cNvSpPr txBox="1"/>
          <p:nvPr/>
        </p:nvSpPr>
        <p:spPr>
          <a:xfrm>
            <a:off x="287229" y="2090003"/>
            <a:ext cx="938727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2) </a:t>
            </a: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공간궤적을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이용해 거리행렬을 구한다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003402-B0FD-FA10-D464-809AB31C84B6}"/>
              </a:ext>
            </a:extLst>
          </p:cNvPr>
          <p:cNvSpPr txBox="1"/>
          <p:nvPr/>
        </p:nvSpPr>
        <p:spPr>
          <a:xfrm>
            <a:off x="716560" y="1569936"/>
            <a:ext cx="938727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RP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시계열 데이터를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matrix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변환시키기 위해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단계를 거친다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99FB34-C6D8-E858-8DC4-CE6F756FD367}"/>
              </a:ext>
            </a:extLst>
          </p:cNvPr>
          <p:cNvSpPr txBox="1"/>
          <p:nvPr/>
        </p:nvSpPr>
        <p:spPr>
          <a:xfrm>
            <a:off x="378850" y="4371824"/>
            <a:ext cx="549418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 </a:t>
            </a: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역치값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궤적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와 궤적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j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거리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거리가 멀수록 값이 </a:t>
            </a: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작아짐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-&gt;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파란색에 </a:t>
            </a: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가까워짐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단위궤적을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어떻게 </a:t>
            </a: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세분화하느냐에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따라 해상도 결정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단순히 흑백으로 구분하는 것도 가능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3" name="화살표: 왼쪽 32">
            <a:extLst>
              <a:ext uri="{FF2B5EF4-FFF2-40B4-BE49-F238E27FC236}">
                <a16:creationId xmlns:a16="http://schemas.microsoft.com/office/drawing/2014/main" id="{9380CA07-1C94-71C8-CC19-2D1EF40571B5}"/>
              </a:ext>
            </a:extLst>
          </p:cNvPr>
          <p:cNvSpPr/>
          <p:nvPr/>
        </p:nvSpPr>
        <p:spPr>
          <a:xfrm flipH="1">
            <a:off x="3736258" y="3581400"/>
            <a:ext cx="521110" cy="3775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D2BD4B-AC30-2C5B-7DC2-E35209EF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0" y="2790976"/>
            <a:ext cx="4095750" cy="1381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A70062-BA35-680D-E114-85924FA7F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07" b="-495"/>
          <a:stretch/>
        </p:blipFill>
        <p:spPr>
          <a:xfrm>
            <a:off x="6199030" y="2504027"/>
            <a:ext cx="3167062" cy="24313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FF4154-DF17-D3AD-267A-9FB5D2ACC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422" y="5695349"/>
            <a:ext cx="4295775" cy="742950"/>
          </a:xfrm>
          <a:prstGeom prst="rect">
            <a:avLst/>
          </a:prstGeom>
        </p:spPr>
      </p:pic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CE62295F-3AB7-0873-3F78-646E68AA3949}"/>
              </a:ext>
            </a:extLst>
          </p:cNvPr>
          <p:cNvSpPr/>
          <p:nvPr/>
        </p:nvSpPr>
        <p:spPr>
          <a:xfrm flipH="1" flipV="1">
            <a:off x="4029758" y="5603249"/>
            <a:ext cx="1152419" cy="1925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455647-30AE-5C7A-A599-9C17A59DA751}"/>
              </a:ext>
            </a:extLst>
          </p:cNvPr>
          <p:cNvSpPr/>
          <p:nvPr/>
        </p:nvSpPr>
        <p:spPr>
          <a:xfrm>
            <a:off x="5266123" y="5573384"/>
            <a:ext cx="4371876" cy="91597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3329E-4E01-7AB0-7AD7-3B10A7388A69}"/>
              </a:ext>
            </a:extLst>
          </p:cNvPr>
          <p:cNvSpPr txBox="1"/>
          <p:nvPr/>
        </p:nvSpPr>
        <p:spPr>
          <a:xfrm>
            <a:off x="356013" y="349517"/>
            <a:ext cx="9193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RP(Recurrent Plot)</a:t>
            </a:r>
          </a:p>
        </p:txBody>
      </p:sp>
    </p:spTree>
    <p:extLst>
      <p:ext uri="{BB962C8B-B14F-4D97-AF65-F5344CB8AC3E}">
        <p14:creationId xmlns:p14="http://schemas.microsoft.com/office/powerpoint/2010/main" val="112080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278265" y="1062193"/>
            <a:ext cx="9387279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RP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의미</a:t>
            </a:r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2B8702E7-EC99-4047-F372-4DE3EC51C2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Untitled">
            <a:extLst>
              <a:ext uri="{FF2B5EF4-FFF2-40B4-BE49-F238E27FC236}">
                <a16:creationId xmlns:a16="http://schemas.microsoft.com/office/drawing/2014/main" id="{BED2C515-9E8F-7591-542E-3D8824D056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Untitled">
            <a:extLst>
              <a:ext uri="{FF2B5EF4-FFF2-40B4-BE49-F238E27FC236}">
                <a16:creationId xmlns:a16="http://schemas.microsoft.com/office/drawing/2014/main" id="{9FC9A337-DE13-9951-9B02-CF92777467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5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003402-B0FD-FA10-D464-809AB31C84B6}"/>
              </a:ext>
            </a:extLst>
          </p:cNvPr>
          <p:cNvSpPr txBox="1"/>
          <p:nvPr/>
        </p:nvSpPr>
        <p:spPr>
          <a:xfrm>
            <a:off x="716560" y="1569936"/>
            <a:ext cx="938727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 데이터의 역동성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움직임의 패턴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보여준다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E1E63-AACA-3A70-AC89-9CD12E3CA4BB}"/>
              </a:ext>
            </a:extLst>
          </p:cNvPr>
          <p:cNvSpPr txBox="1"/>
          <p:nvPr/>
        </p:nvSpPr>
        <p:spPr>
          <a:xfrm>
            <a:off x="356013" y="295279"/>
            <a:ext cx="919397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Recurrence Plot (RP)</a:t>
            </a:r>
          </a:p>
        </p:txBody>
      </p:sp>
      <p:sp>
        <p:nvSpPr>
          <p:cNvPr id="33" name="화살표: 왼쪽 32">
            <a:extLst>
              <a:ext uri="{FF2B5EF4-FFF2-40B4-BE49-F238E27FC236}">
                <a16:creationId xmlns:a16="http://schemas.microsoft.com/office/drawing/2014/main" id="{9380CA07-1C94-71C8-CC19-2D1EF40571B5}"/>
              </a:ext>
            </a:extLst>
          </p:cNvPr>
          <p:cNvSpPr/>
          <p:nvPr/>
        </p:nvSpPr>
        <p:spPr>
          <a:xfrm flipH="1">
            <a:off x="4145630" y="3589878"/>
            <a:ext cx="521110" cy="3775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455647-30AE-5C7A-A599-9C17A59DA751}"/>
              </a:ext>
            </a:extLst>
          </p:cNvPr>
          <p:cNvSpPr/>
          <p:nvPr/>
        </p:nvSpPr>
        <p:spPr>
          <a:xfrm>
            <a:off x="5281268" y="3146323"/>
            <a:ext cx="3848192" cy="150433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E5205F-1BD8-3F6A-10D2-D121CC0DE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07" y="2166031"/>
            <a:ext cx="2502295" cy="3844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2B1879-2368-47C1-317E-6EE2B585AE95}"/>
              </a:ext>
            </a:extLst>
          </p:cNvPr>
          <p:cNvSpPr txBox="1"/>
          <p:nvPr/>
        </p:nvSpPr>
        <p:spPr>
          <a:xfrm>
            <a:off x="5391660" y="3430981"/>
            <a:ext cx="3673683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완벽히 시계열의 궤도가 주기적이면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주기의 배수 단위로 대각선이 표시된다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74EBD973-99C6-A699-E220-494177DF2DD3}"/>
                  </a:ext>
                </a:extLst>
              </p14:cNvPr>
              <p14:cNvContentPartPr/>
              <p14:nvPr/>
            </p14:nvContentPartPr>
            <p14:xfrm>
              <a:off x="1257120" y="2259030"/>
              <a:ext cx="360" cy="151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74EBD973-99C6-A699-E220-494177DF2D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480" y="2250390"/>
                <a:ext cx="180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6F1DCDD2-43F4-DEB2-05B9-1D00B6B2A1A2}"/>
                  </a:ext>
                </a:extLst>
              </p14:cNvPr>
              <p14:cNvContentPartPr/>
              <p14:nvPr/>
            </p14:nvContentPartPr>
            <p14:xfrm>
              <a:off x="1261080" y="2331390"/>
              <a:ext cx="360" cy="270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6F1DCDD2-43F4-DEB2-05B9-1D00B6B2A1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2080" y="2322750"/>
                <a:ext cx="180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8A8F2909-1BE5-1B9A-BEEB-20276FE89EA2}"/>
                  </a:ext>
                </a:extLst>
              </p14:cNvPr>
              <p14:cNvContentPartPr/>
              <p14:nvPr/>
            </p14:nvContentPartPr>
            <p14:xfrm>
              <a:off x="1268640" y="2434350"/>
              <a:ext cx="360" cy="345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8A8F2909-1BE5-1B9A-BEEB-20276FE89E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9640" y="2425710"/>
                <a:ext cx="1800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D89A34C4-2E21-E49C-E78F-313E9A4F9A21}"/>
              </a:ext>
            </a:extLst>
          </p:cNvPr>
          <p:cNvGrpSpPr/>
          <p:nvPr/>
        </p:nvGrpSpPr>
        <p:grpSpPr>
          <a:xfrm>
            <a:off x="1249560" y="2552430"/>
            <a:ext cx="50400" cy="507240"/>
            <a:chOff x="1249560" y="2552430"/>
            <a:chExt cx="5040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D7F956F-0BA0-73DC-71EC-3E0608457F8D}"/>
                    </a:ext>
                  </a:extLst>
                </p14:cNvPr>
                <p14:cNvContentPartPr/>
                <p14:nvPr/>
              </p14:nvContentPartPr>
              <p14:xfrm>
                <a:off x="1261080" y="2552430"/>
                <a:ext cx="360" cy="38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D7F956F-0BA0-73DC-71EC-3E0608457F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52080" y="2543790"/>
                  <a:ext cx="18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94B3A52-663C-C43F-26C3-42866CA61CDE}"/>
                    </a:ext>
                  </a:extLst>
                </p14:cNvPr>
                <p14:cNvContentPartPr/>
                <p14:nvPr/>
              </p14:nvContentPartPr>
              <p14:xfrm>
                <a:off x="1261080" y="2685990"/>
                <a:ext cx="360" cy="525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94B3A52-663C-C43F-26C3-42866CA61C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52080" y="2676990"/>
                  <a:ext cx="18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78E7E3C-477B-90B0-F3D6-69B3A461EF74}"/>
                    </a:ext>
                  </a:extLst>
                </p14:cNvPr>
                <p14:cNvContentPartPr/>
                <p14:nvPr/>
              </p14:nvContentPartPr>
              <p14:xfrm>
                <a:off x="1249560" y="2807670"/>
                <a:ext cx="7920" cy="388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78E7E3C-477B-90B0-F3D6-69B3A461EF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40920" y="2799030"/>
                  <a:ext cx="25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1F546E0-FBA0-CD00-B9BF-DC6BE07B90CA}"/>
                    </a:ext>
                  </a:extLst>
                </p14:cNvPr>
                <p14:cNvContentPartPr/>
                <p14:nvPr/>
              </p14:nvContentPartPr>
              <p14:xfrm>
                <a:off x="1257120" y="2910630"/>
                <a:ext cx="360" cy="529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1F546E0-FBA0-CD00-B9BF-DC6BE07B90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48480" y="2901630"/>
                  <a:ext cx="18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B6AAA52-7604-BE31-F719-FA89DA85E01B}"/>
                    </a:ext>
                  </a:extLst>
                </p14:cNvPr>
                <p14:cNvContentPartPr/>
                <p14:nvPr/>
              </p14:nvContentPartPr>
              <p14:xfrm>
                <a:off x="1283760" y="3024750"/>
                <a:ext cx="360" cy="34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B6AAA52-7604-BE31-F719-FA89DA85E01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75120" y="3016110"/>
                  <a:ext cx="18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7D8677B-5EB2-C64F-2873-8F5371BA4DF8}"/>
                    </a:ext>
                  </a:extLst>
                </p14:cNvPr>
                <p14:cNvContentPartPr/>
                <p14:nvPr/>
              </p14:nvContentPartPr>
              <p14:xfrm>
                <a:off x="1257120" y="2991270"/>
                <a:ext cx="42840" cy="399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7D8677B-5EB2-C64F-2873-8F5371BA4D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48480" y="2982630"/>
                  <a:ext cx="6048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4AE59E2-94C0-B09E-D4AA-DFA2E00F6907}"/>
              </a:ext>
            </a:extLst>
          </p:cNvPr>
          <p:cNvGrpSpPr/>
          <p:nvPr/>
        </p:nvGrpSpPr>
        <p:grpSpPr>
          <a:xfrm>
            <a:off x="3455640" y="3659970"/>
            <a:ext cx="308520" cy="645120"/>
            <a:chOff x="3455640" y="3659970"/>
            <a:chExt cx="30852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8888B74-4BEC-B441-25CF-B5DC24174EF5}"/>
                    </a:ext>
                  </a:extLst>
                </p14:cNvPr>
                <p14:cNvContentPartPr/>
                <p14:nvPr/>
              </p14:nvContentPartPr>
              <p14:xfrm>
                <a:off x="3455640" y="3659970"/>
                <a:ext cx="115920" cy="6451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8888B74-4BEC-B441-25CF-B5DC24174E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46640" y="3650970"/>
                  <a:ext cx="13356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9E49FFE-3171-98CD-F08E-5C68459322C3}"/>
                    </a:ext>
                  </a:extLst>
                </p14:cNvPr>
                <p14:cNvContentPartPr/>
                <p14:nvPr/>
              </p14:nvContentPartPr>
              <p14:xfrm>
                <a:off x="3638520" y="3840330"/>
                <a:ext cx="125640" cy="46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9E49FFE-3171-98CD-F08E-5C68459322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29520" y="3831330"/>
                  <a:ext cx="1432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85820EF-314F-6932-694A-C5E2F6D41B2F}"/>
                    </a:ext>
                  </a:extLst>
                </p14:cNvPr>
                <p14:cNvContentPartPr/>
                <p14:nvPr/>
              </p14:nvContentPartPr>
              <p14:xfrm>
                <a:off x="3699360" y="3851850"/>
                <a:ext cx="34560" cy="1828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85820EF-314F-6932-694A-C5E2F6D41B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0720" y="3842850"/>
                  <a:ext cx="522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60C9161-9105-27F0-56EE-51D1E078DE26}"/>
              </a:ext>
            </a:extLst>
          </p:cNvPr>
          <p:cNvGrpSpPr/>
          <p:nvPr/>
        </p:nvGrpSpPr>
        <p:grpSpPr>
          <a:xfrm>
            <a:off x="3463740" y="5021460"/>
            <a:ext cx="667800" cy="473760"/>
            <a:chOff x="3463740" y="5021460"/>
            <a:chExt cx="66780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2977B185-A6A5-DB8A-A415-3E348207CDDF}"/>
                    </a:ext>
                  </a:extLst>
                </p14:cNvPr>
                <p14:cNvContentPartPr/>
                <p14:nvPr/>
              </p14:nvContentPartPr>
              <p14:xfrm>
                <a:off x="3463740" y="5021460"/>
                <a:ext cx="82080" cy="1648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2977B185-A6A5-DB8A-A415-3E348207CDD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55100" y="5012820"/>
                  <a:ext cx="99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6C60555-9DAA-C41B-BB89-652B1366FF50}"/>
                    </a:ext>
                  </a:extLst>
                </p14:cNvPr>
                <p14:cNvContentPartPr/>
                <p14:nvPr/>
              </p14:nvContentPartPr>
              <p14:xfrm>
                <a:off x="3490020" y="5097420"/>
                <a:ext cx="1800" cy="3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6C60555-9DAA-C41B-BB89-652B1366FF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81020" y="5088780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9546897-D631-FC8C-E50B-F3A7A86CD59A}"/>
                    </a:ext>
                  </a:extLst>
                </p14:cNvPr>
                <p14:cNvContentPartPr/>
                <p14:nvPr/>
              </p14:nvContentPartPr>
              <p14:xfrm>
                <a:off x="3497580" y="5097420"/>
                <a:ext cx="633960" cy="3978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19546897-D631-FC8C-E50B-F3A7A86CD5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88580" y="5088780"/>
                  <a:ext cx="651600" cy="415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F2A76C3-E389-7951-3A31-387400D8D362}"/>
              </a:ext>
            </a:extLst>
          </p:cNvPr>
          <p:cNvSpPr txBox="1"/>
          <p:nvPr/>
        </p:nvSpPr>
        <p:spPr>
          <a:xfrm>
            <a:off x="4169958" y="5278728"/>
            <a:ext cx="396058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궤도가 같아 궤도 간 거리가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 지점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36DC3A-F1A8-DBF6-B4EE-0251A709CB7E}"/>
              </a:ext>
            </a:extLst>
          </p:cNvPr>
          <p:cNvGrpSpPr/>
          <p:nvPr/>
        </p:nvGrpSpPr>
        <p:grpSpPr>
          <a:xfrm>
            <a:off x="1290280" y="3124200"/>
            <a:ext cx="686520" cy="422280"/>
            <a:chOff x="1290280" y="3124200"/>
            <a:chExt cx="68652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68CD043-6A6E-3FF8-D781-253A5186A46E}"/>
                    </a:ext>
                  </a:extLst>
                </p14:cNvPr>
                <p14:cNvContentPartPr/>
                <p14:nvPr/>
              </p14:nvContentPartPr>
              <p14:xfrm>
                <a:off x="1290280" y="3124200"/>
                <a:ext cx="686520" cy="1306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68CD043-6A6E-3FF8-D781-253A5186A4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81280" y="3115200"/>
                  <a:ext cx="704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4D9F2E2-9F18-650B-2C01-EEAE3A9DF6AA}"/>
                    </a:ext>
                  </a:extLst>
                </p14:cNvPr>
                <p14:cNvContentPartPr/>
                <p14:nvPr/>
              </p14:nvContentPartPr>
              <p14:xfrm>
                <a:off x="1488280" y="3317160"/>
                <a:ext cx="293400" cy="25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4D9F2E2-9F18-650B-2C01-EEAE3A9DF6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79280" y="3308160"/>
                  <a:ext cx="311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66BBDAA-1523-E072-F3EF-2C741BDC68A9}"/>
                    </a:ext>
                  </a:extLst>
                </p14:cNvPr>
                <p14:cNvContentPartPr/>
                <p14:nvPr/>
              </p14:nvContentPartPr>
              <p14:xfrm>
                <a:off x="1661080" y="3357480"/>
                <a:ext cx="24840" cy="1890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66BBDAA-1523-E072-F3EF-2C741BDC68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52080" y="3348840"/>
                  <a:ext cx="4248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38FE5E4-4A54-1198-31FC-C0E86C54A8FC}"/>
                  </a:ext>
                </a:extLst>
              </p14:cNvPr>
              <p14:cNvContentPartPr/>
              <p14:nvPr/>
            </p14:nvContentPartPr>
            <p14:xfrm>
              <a:off x="1959880" y="3001080"/>
              <a:ext cx="51120" cy="622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38FE5E4-4A54-1198-31FC-C0E86C54A8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50880" y="2992440"/>
                <a:ext cx="6876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DEA6A0-F5D8-C448-6CAD-53A753817425}"/>
              </a:ext>
            </a:extLst>
          </p:cNvPr>
          <p:cNvGrpSpPr/>
          <p:nvPr/>
        </p:nvGrpSpPr>
        <p:grpSpPr>
          <a:xfrm>
            <a:off x="1981120" y="2265600"/>
            <a:ext cx="12240" cy="390960"/>
            <a:chOff x="1981120" y="2265600"/>
            <a:chExt cx="122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15505C0-B890-3EA9-A2CF-DF5CAC7EBE2B}"/>
                    </a:ext>
                  </a:extLst>
                </p14:cNvPr>
                <p14:cNvContentPartPr/>
                <p14:nvPr/>
              </p14:nvContentPartPr>
              <p14:xfrm>
                <a:off x="1981120" y="2265600"/>
                <a:ext cx="3600" cy="399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15505C0-B890-3EA9-A2CF-DF5CAC7EBE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72120" y="2256960"/>
                  <a:ext cx="21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520A3A2-F5C1-8420-AC55-7870457E2FC7}"/>
                    </a:ext>
                  </a:extLst>
                </p14:cNvPr>
                <p14:cNvContentPartPr/>
                <p14:nvPr/>
              </p14:nvContentPartPr>
              <p14:xfrm>
                <a:off x="1986160" y="2351640"/>
                <a:ext cx="7200" cy="45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520A3A2-F5C1-8420-AC55-7870457E2F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77160" y="2343000"/>
                  <a:ext cx="24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03A7605-20BC-7F05-8754-F36FC3AF2C51}"/>
                    </a:ext>
                  </a:extLst>
                </p14:cNvPr>
                <p14:cNvContentPartPr/>
                <p14:nvPr/>
              </p14:nvContentPartPr>
              <p14:xfrm>
                <a:off x="1981120" y="2463600"/>
                <a:ext cx="5400" cy="507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03A7605-20BC-7F05-8754-F36FC3AF2C5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72120" y="2454960"/>
                  <a:ext cx="23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394409E-9499-7F15-FF60-2525343924EB}"/>
                    </a:ext>
                  </a:extLst>
                </p14:cNvPr>
                <p14:cNvContentPartPr/>
                <p14:nvPr/>
              </p14:nvContentPartPr>
              <p14:xfrm>
                <a:off x="1986160" y="2580600"/>
                <a:ext cx="360" cy="75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394409E-9499-7F15-FF60-2525343924E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77160" y="2571600"/>
                  <a:ext cx="1800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035EC8-2538-A371-4634-C5728EF743DC}"/>
              </a:ext>
            </a:extLst>
          </p:cNvPr>
          <p:cNvGrpSpPr/>
          <p:nvPr/>
        </p:nvGrpSpPr>
        <p:grpSpPr>
          <a:xfrm>
            <a:off x="1971040" y="2753400"/>
            <a:ext cx="30960" cy="263880"/>
            <a:chOff x="1971040" y="2753400"/>
            <a:chExt cx="3096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E259458-DDD0-FFCB-97E6-565FBAB3CD82}"/>
                    </a:ext>
                  </a:extLst>
                </p14:cNvPr>
                <p14:cNvContentPartPr/>
                <p14:nvPr/>
              </p14:nvContentPartPr>
              <p14:xfrm>
                <a:off x="1991200" y="2753400"/>
                <a:ext cx="10800" cy="63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E259458-DDD0-FFCB-97E6-565FBAB3CD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82560" y="2744400"/>
                  <a:ext cx="28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1F5CB6B-B6C5-AA9E-1B3E-B8415BCF198E}"/>
                    </a:ext>
                  </a:extLst>
                </p14:cNvPr>
                <p14:cNvContentPartPr/>
                <p14:nvPr/>
              </p14:nvContentPartPr>
              <p14:xfrm>
                <a:off x="1986160" y="2870040"/>
                <a:ext cx="360" cy="34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1F5CB6B-B6C5-AA9E-1B3E-B8415BCF19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77160" y="2861040"/>
                  <a:ext cx="18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C7FC534-0027-3FA7-FC96-5182C7F6ECA0}"/>
                    </a:ext>
                  </a:extLst>
                </p14:cNvPr>
                <p14:cNvContentPartPr/>
                <p14:nvPr/>
              </p14:nvContentPartPr>
              <p14:xfrm>
                <a:off x="1971040" y="2961480"/>
                <a:ext cx="10080" cy="558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C7FC534-0027-3FA7-FC96-5182C7F6EC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62040" y="2952480"/>
                  <a:ext cx="27720" cy="7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3311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78265" y="252375"/>
            <a:ext cx="919397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GAF(</a:t>
            </a:r>
            <a:r>
              <a:rPr lang="en-US" altLang="ko-KR" sz="2800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Gramian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Angular Field)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278265" y="1062193"/>
            <a:ext cx="9387279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Transformation Process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003402-B0FD-FA10-D464-809AB31C84B6}"/>
              </a:ext>
            </a:extLst>
          </p:cNvPr>
          <p:cNvSpPr txBox="1"/>
          <p:nvPr/>
        </p:nvSpPr>
        <p:spPr>
          <a:xfrm>
            <a:off x="716560" y="1569936"/>
            <a:ext cx="938727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시계열 데이터를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matrix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변환시키기 위해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단계를 거친다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009F8-396D-8B10-F5C8-67F305FC80A6}"/>
              </a:ext>
            </a:extLst>
          </p:cNvPr>
          <p:cNvSpPr txBox="1"/>
          <p:nvPr/>
        </p:nvSpPr>
        <p:spPr>
          <a:xfrm>
            <a:off x="278265" y="2104936"/>
            <a:ext cx="938727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1)    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 좌표계의 값을 극좌표계의 값으로 변환시킨다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6A0588-B413-8947-0CA0-D168E4DE2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2" t="60860" r="65520" b="31176"/>
          <a:stretch/>
        </p:blipFill>
        <p:spPr>
          <a:xfrm>
            <a:off x="304129" y="2619816"/>
            <a:ext cx="4667775" cy="10696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8BF66E-7F9A-01AA-CEAE-30F140AE4D9D}"/>
              </a:ext>
            </a:extLst>
          </p:cNvPr>
          <p:cNvSpPr txBox="1"/>
          <p:nvPr/>
        </p:nvSpPr>
        <p:spPr>
          <a:xfrm>
            <a:off x="259360" y="3867199"/>
            <a:ext cx="938727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여기서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은 시간 차원을 </a:t>
            </a: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스케일링한다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Theta &lt;-&gt; X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두 집합 사이가 중복없이 일대일 대응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절대적인 시간 관계가 유지된다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Arccos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함수 특성상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[-1,1]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사이 범위만 적용되므로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min-max scaling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 필요하다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319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41740" y="1167075"/>
            <a:ext cx="5077548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주제 소개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 이미징 논문 소개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 이미징 기법 소개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초기 데이터 소개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최종 데이터 소개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성능 비교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의의 및 한계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35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78265" y="252375"/>
            <a:ext cx="919397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GAF(</a:t>
            </a:r>
            <a:r>
              <a:rPr lang="en-US" altLang="ko-KR" sz="2800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Gramian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Angular Field)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278265" y="1062193"/>
            <a:ext cx="9387279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Transformation Process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003402-B0FD-FA10-D464-809AB31C84B6}"/>
              </a:ext>
            </a:extLst>
          </p:cNvPr>
          <p:cNvSpPr txBox="1"/>
          <p:nvPr/>
        </p:nvSpPr>
        <p:spPr>
          <a:xfrm>
            <a:off x="716560" y="1569936"/>
            <a:ext cx="938727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시계열 데이터를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matrix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변환시키기 위해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단계를 거친다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009F8-396D-8B10-F5C8-67F305FC80A6}"/>
              </a:ext>
            </a:extLst>
          </p:cNvPr>
          <p:cNvSpPr txBox="1"/>
          <p:nvPr/>
        </p:nvSpPr>
        <p:spPr>
          <a:xfrm>
            <a:off x="278265" y="2104936"/>
            <a:ext cx="938727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2)   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극좌표계의 </a:t>
            </a:r>
            <a:r>
              <a:rPr lang="en-US" altLang="ko-KR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Gramian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matrix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계산됨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5F2E-701A-74DB-0552-6B2B8E485DF3}"/>
              </a:ext>
            </a:extLst>
          </p:cNvPr>
          <p:cNvSpPr txBox="1"/>
          <p:nvPr/>
        </p:nvSpPr>
        <p:spPr>
          <a:xfrm>
            <a:off x="282748" y="4113031"/>
            <a:ext cx="9387279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행렬은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값에 의존적이지 않다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이미지 변환 후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정보손실이 발생하기 때문에 다시 시계열로 되돌릴 수 없다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877BE9-76FA-8DF7-DB4B-415C8BC6E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8" t="41421" r="57647" b="45415"/>
          <a:stretch/>
        </p:blipFill>
        <p:spPr>
          <a:xfrm>
            <a:off x="278266" y="2653430"/>
            <a:ext cx="6787928" cy="13868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85031C-5260-2CFB-7AA7-14748017E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" t="-2" r="65223" b="7825"/>
          <a:stretch/>
        </p:blipFill>
        <p:spPr>
          <a:xfrm>
            <a:off x="7636153" y="1062194"/>
            <a:ext cx="1836085" cy="1682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496873-8D40-DF9E-BDC4-CFDF4E8B0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94" t="-1" r="31943" b="-5993"/>
          <a:stretch/>
        </p:blipFill>
        <p:spPr>
          <a:xfrm>
            <a:off x="7731928" y="2918064"/>
            <a:ext cx="1740310" cy="18958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45B814-8C38-58D2-11FA-ECFBEA84D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37" t="-4114" b="-1880"/>
          <a:stretch/>
        </p:blipFill>
        <p:spPr>
          <a:xfrm>
            <a:off x="7684040" y="4662456"/>
            <a:ext cx="1740310" cy="18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29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21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78265" y="252375"/>
            <a:ext cx="919397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GAF(</a:t>
            </a:r>
            <a:r>
              <a:rPr lang="en-US" altLang="ko-KR" sz="2800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Gramian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Angular Field)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278265" y="1062193"/>
            <a:ext cx="9387279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GAF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의미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5F2E-701A-74DB-0552-6B2B8E485DF3}"/>
              </a:ext>
            </a:extLst>
          </p:cNvPr>
          <p:cNvSpPr txBox="1"/>
          <p:nvPr/>
        </p:nvSpPr>
        <p:spPr>
          <a:xfrm>
            <a:off x="6076333" y="4554628"/>
            <a:ext cx="4027505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내적 연산을 사용하는 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Gram matrix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와 유사하여 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Gramian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matrix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이름이 붙여졌다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877BE9-76FA-8DF7-DB4B-415C8BC6E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8" t="41421" r="57647" b="45415"/>
          <a:stretch/>
        </p:blipFill>
        <p:spPr>
          <a:xfrm>
            <a:off x="278265" y="2171649"/>
            <a:ext cx="6787928" cy="13868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3E7599-C01D-1F83-3962-344E3833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9" y="3780815"/>
            <a:ext cx="4809169" cy="17009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D1DCAE-EEA9-3964-E9D8-6EBDCC14D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477" y="4019628"/>
            <a:ext cx="2842291" cy="37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22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78265" y="252375"/>
            <a:ext cx="919397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GAF(</a:t>
            </a:r>
            <a:r>
              <a:rPr lang="en-US" altLang="ko-KR" sz="2800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Gramian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Angular Field)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278265" y="1062193"/>
            <a:ext cx="9387279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GAF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의미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5F2E-701A-74DB-0552-6B2B8E485DF3}"/>
              </a:ext>
            </a:extLst>
          </p:cNvPr>
          <p:cNvSpPr txBox="1"/>
          <p:nvPr/>
        </p:nvSpPr>
        <p:spPr>
          <a:xfrm>
            <a:off x="530942" y="3572367"/>
            <a:ext cx="4027505" cy="70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 * 2 gram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행렬의 내적 결과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Sum </a:t>
            </a:r>
            <a:r>
              <a:rPr lang="ko-KR" altLang="en-US" sz="12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기호는 </a:t>
            </a:r>
            <a:r>
              <a:rPr lang="en-US" altLang="ko-KR" sz="12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element-wise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066AD-240A-3A1B-AE1C-25795A7F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142" y="2390283"/>
            <a:ext cx="5267325" cy="1304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C2664B-5445-BB3E-F3F8-DF6FD3D5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33" y="2533650"/>
            <a:ext cx="2533650" cy="8953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E68E31-DA23-E579-E01C-BBDE95552E69}"/>
              </a:ext>
            </a:extLst>
          </p:cNvPr>
          <p:cNvSpPr/>
          <p:nvPr/>
        </p:nvSpPr>
        <p:spPr>
          <a:xfrm>
            <a:off x="530942" y="2390283"/>
            <a:ext cx="2733368" cy="11296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5CEB55-9E5B-9F4D-A416-E2E5A9674D10}"/>
              </a:ext>
            </a:extLst>
          </p:cNvPr>
          <p:cNvSpPr/>
          <p:nvPr/>
        </p:nvSpPr>
        <p:spPr>
          <a:xfrm>
            <a:off x="5884605" y="2284220"/>
            <a:ext cx="2826775" cy="9962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60DC4C-02BF-F75E-68E8-951CC6FF9E1C}"/>
              </a:ext>
            </a:extLst>
          </p:cNvPr>
          <p:cNvSpPr txBox="1"/>
          <p:nvPr/>
        </p:nvSpPr>
        <p:spPr>
          <a:xfrm>
            <a:off x="419575" y="4528804"/>
            <a:ext cx="938727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Gram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행렬은 공분산 행렬과 형태가 유사하다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이러한 형태를 통해 벡터 간 상관관계를 표현할 수 있다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벡터의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linear dependence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파악하기 위해 이용된다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83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78265" y="252375"/>
            <a:ext cx="919397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GAF(</a:t>
            </a:r>
            <a:r>
              <a:rPr lang="en-US" altLang="ko-KR" sz="2800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Gramian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Angular Field)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278265" y="1504645"/>
            <a:ext cx="9387279" cy="41535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극좌표계의 방식으로 계산 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-&gt;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각 시점의 시간적 상관관계를 표현 가능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왼쪽 상단에서 오른쪽 하단으로 이동함에 따라 시간 증가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-&gt;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종속성 보존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주대각선은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원시 데이터의 정보를 포함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	-&gt;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원본 시계열 데이터로 근사 복원은 가능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가운데 대각선을 기준으로 대칭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2B8702E7-EC99-4047-F372-4DE3EC51C2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Untitled">
            <a:extLst>
              <a:ext uri="{FF2B5EF4-FFF2-40B4-BE49-F238E27FC236}">
                <a16:creationId xmlns:a16="http://schemas.microsoft.com/office/drawing/2014/main" id="{BED2C515-9E8F-7591-542E-3D8824D056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Untitled">
            <a:extLst>
              <a:ext uri="{FF2B5EF4-FFF2-40B4-BE49-F238E27FC236}">
                <a16:creationId xmlns:a16="http://schemas.microsoft.com/office/drawing/2014/main" id="{9FC9A337-DE13-9951-9B02-CF92777467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05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50C9F76-CB26-E99E-8C51-6D616877C20B}"/>
              </a:ext>
            </a:extLst>
          </p:cNvPr>
          <p:cNvSpPr/>
          <p:nvPr/>
        </p:nvSpPr>
        <p:spPr>
          <a:xfrm>
            <a:off x="1052051" y="2389239"/>
            <a:ext cx="442451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D389E28-743A-A93C-C669-918F4694C2A6}"/>
              </a:ext>
            </a:extLst>
          </p:cNvPr>
          <p:cNvSpPr/>
          <p:nvPr/>
        </p:nvSpPr>
        <p:spPr>
          <a:xfrm>
            <a:off x="1052051" y="3478162"/>
            <a:ext cx="442451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CB1D2F2-E699-1230-3670-53E701D5912F}"/>
              </a:ext>
            </a:extLst>
          </p:cNvPr>
          <p:cNvSpPr/>
          <p:nvPr/>
        </p:nvSpPr>
        <p:spPr>
          <a:xfrm>
            <a:off x="1052050" y="4553044"/>
            <a:ext cx="442451" cy="255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7B062-153D-242A-212E-771356BBACAB}"/>
              </a:ext>
            </a:extLst>
          </p:cNvPr>
          <p:cNvSpPr txBox="1"/>
          <p:nvPr/>
        </p:nvSpPr>
        <p:spPr>
          <a:xfrm>
            <a:off x="278265" y="1062193"/>
            <a:ext cx="9387279" cy="4944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GAF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의미</a:t>
            </a:r>
          </a:p>
        </p:txBody>
      </p:sp>
    </p:spTree>
    <p:extLst>
      <p:ext uri="{BB962C8B-B14F-4D97-AF65-F5344CB8AC3E}">
        <p14:creationId xmlns:p14="http://schemas.microsoft.com/office/powerpoint/2010/main" val="1420779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78265" y="252375"/>
            <a:ext cx="919397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MAF(</a:t>
            </a:r>
            <a:r>
              <a:rPr lang="en-US" altLang="ko-KR" sz="2800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Marcov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Transition Field)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CCE47A-F308-7A62-4F46-550D0FFFBF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7646" y="1443558"/>
            <a:ext cx="8318582" cy="22606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F781CA-B3AA-87D5-A360-AC61E8435033}"/>
              </a:ext>
            </a:extLst>
          </p:cNvPr>
          <p:cNvSpPr txBox="1"/>
          <p:nvPr/>
        </p:nvSpPr>
        <p:spPr>
          <a:xfrm>
            <a:off x="518721" y="3527323"/>
            <a:ext cx="9387279" cy="22606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1)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우선 시계열 데이터를 여러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Q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구간으로 나눈다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.(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데이터를 이산화 시킨다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2)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인덱스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값에 따라 시계열 데이터를 값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x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각각의 구간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q(j∈[1,Q])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배정한다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3)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축을 따라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</a:t>
            </a: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마르코프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체인 방식으로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Q×Q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크기의 행렬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구성한다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4) </a:t>
            </a:r>
            <a:r>
              <a:rPr lang="en-US" altLang="ko-KR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wi,j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</a:t>
            </a:r>
            <a:r>
              <a:rPr lang="en-US" altLang="ko-KR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q_i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구간에서 </a:t>
            </a:r>
            <a:r>
              <a:rPr lang="en-US" altLang="ko-KR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q_j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구간으로 전이하는 빈도를 나타낸다</a:t>
            </a:r>
          </a:p>
          <a:p>
            <a:pPr>
              <a:lnSpc>
                <a:spcPct val="150000"/>
              </a:lnSpc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5)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각 픽셀에 대해서 전환 확률을 인코딩한다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8726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25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6764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Scalogram(SC) and Spectrogram(SP)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EE218-E7E2-4C31-8136-E99AB62C43A3}"/>
              </a:ext>
            </a:extLst>
          </p:cNvPr>
          <p:cNvSpPr txBox="1"/>
          <p:nvPr/>
        </p:nvSpPr>
        <p:spPr>
          <a:xfrm>
            <a:off x="341738" y="1139863"/>
            <a:ext cx="9465116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Scalogram(SC) and Spectrogram(SP)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+mj-ea"/>
                <a:ea typeface="+mj-ea"/>
              </a:rPr>
              <a:t>신호 처리에 흔하게 사용되는 기법</a:t>
            </a:r>
            <a:endParaRPr lang="en-US" altLang="ko-KR" sz="1800" b="1" dirty="0">
              <a:latin typeface="+mj-ea"/>
              <a:ea typeface="+mj-ea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+mj-ea"/>
                <a:ea typeface="+mj-ea"/>
              </a:rPr>
              <a:t>신호가 다양한 진폭</a:t>
            </a:r>
            <a:r>
              <a:rPr lang="en-US" altLang="ko-KR" sz="1800" b="1" dirty="0">
                <a:latin typeface="+mj-ea"/>
                <a:ea typeface="+mj-ea"/>
              </a:rPr>
              <a:t>, </a:t>
            </a:r>
            <a:r>
              <a:rPr lang="ko-KR" altLang="en-US" sz="1800" b="1" dirty="0">
                <a:latin typeface="+mj-ea"/>
                <a:ea typeface="+mj-ea"/>
              </a:rPr>
              <a:t>주파수를 가진 함수의 중첩으로 이루어졌다 가정</a:t>
            </a:r>
            <a:endParaRPr lang="en-US" altLang="ko-KR" sz="1800" b="1" dirty="0">
              <a:latin typeface="+mj-ea"/>
              <a:ea typeface="+mj-ea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800" b="1" dirty="0">
                <a:latin typeface="+mj-ea"/>
                <a:ea typeface="+mj-ea"/>
              </a:rPr>
              <a:t>SP</a:t>
            </a:r>
            <a:r>
              <a:rPr lang="ko-KR" altLang="en-US" sz="1800" b="1" dirty="0">
                <a:latin typeface="+mj-ea"/>
                <a:ea typeface="+mj-ea"/>
              </a:rPr>
              <a:t>는 </a:t>
            </a:r>
            <a:r>
              <a:rPr lang="en-US" altLang="ko-KR" sz="1800" b="1" dirty="0">
                <a:latin typeface="+mj-ea"/>
                <a:ea typeface="+mj-ea"/>
              </a:rPr>
              <a:t>Fourier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Transform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dirty="0">
              <a:latin typeface="+mj-ea"/>
              <a:ea typeface="+mj-ea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dirty="0">
              <a:latin typeface="+mj-ea"/>
              <a:ea typeface="+mj-ea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800" b="1" dirty="0">
                <a:latin typeface="+mj-ea"/>
                <a:ea typeface="+mj-ea"/>
              </a:rPr>
              <a:t>SC</a:t>
            </a:r>
            <a:r>
              <a:rPr lang="ko-KR" altLang="en-US" sz="1800" b="1" dirty="0">
                <a:latin typeface="+mj-ea"/>
                <a:ea typeface="+mj-ea"/>
              </a:rPr>
              <a:t>는 </a:t>
            </a:r>
            <a:r>
              <a:rPr lang="en-US" altLang="ko-KR" sz="1800" b="1" dirty="0">
                <a:latin typeface="+mj-ea"/>
                <a:ea typeface="+mj-ea"/>
              </a:rPr>
              <a:t>Wavelet </a:t>
            </a:r>
            <a:r>
              <a:rPr lang="en-US" altLang="ko-KR" b="1" dirty="0">
                <a:latin typeface="+mj-ea"/>
                <a:ea typeface="+mj-ea"/>
              </a:rPr>
              <a:t>Transform</a:t>
            </a:r>
            <a:endParaRPr lang="en-US" altLang="ko-KR" sz="1800" b="1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E40CF0-15F4-3F97-5743-AC0635D843AD}"/>
              </a:ext>
            </a:extLst>
          </p:cNvPr>
          <p:cNvSpPr/>
          <p:nvPr/>
        </p:nvSpPr>
        <p:spPr>
          <a:xfrm>
            <a:off x="7319589" y="1646678"/>
            <a:ext cx="1500306" cy="25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FD3F56-B353-ED41-2248-CC9A1AFE188F}"/>
              </a:ext>
            </a:extLst>
          </p:cNvPr>
          <p:cNvSpPr/>
          <p:nvPr/>
        </p:nvSpPr>
        <p:spPr>
          <a:xfrm>
            <a:off x="3573990" y="3340812"/>
            <a:ext cx="1500306" cy="25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2F3218-BB91-FA31-115A-143210651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102"/>
          <a:stretch/>
        </p:blipFill>
        <p:spPr>
          <a:xfrm>
            <a:off x="4202847" y="2359677"/>
            <a:ext cx="4712043" cy="7079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4617A9-44CE-533A-B60B-25BF9F708EC6}"/>
              </a:ext>
            </a:extLst>
          </p:cNvPr>
          <p:cNvSpPr txBox="1"/>
          <p:nvPr/>
        </p:nvSpPr>
        <p:spPr>
          <a:xfrm>
            <a:off x="1143993" y="3115519"/>
            <a:ext cx="777089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Infinite</a:t>
            </a:r>
            <a:r>
              <a:rPr lang="ko-KR" altLang="en-US" sz="1200" b="1" dirty="0">
                <a:latin typeface="+mj-ea"/>
                <a:ea typeface="+mj-ea"/>
              </a:rPr>
              <a:t>한 함수 </a:t>
            </a:r>
            <a:r>
              <a:rPr lang="en-US" altLang="ko-KR" sz="1200" b="1" dirty="0">
                <a:latin typeface="+mj-ea"/>
                <a:ea typeface="+mj-ea"/>
              </a:rPr>
              <a:t>-&gt; </a:t>
            </a:r>
            <a:r>
              <a:rPr lang="ko-KR" altLang="en-US" sz="1200" b="1" dirty="0">
                <a:latin typeface="+mj-ea"/>
                <a:ea typeface="+mj-ea"/>
              </a:rPr>
              <a:t>시간적 정보 담을 수 없음 </a:t>
            </a:r>
            <a:r>
              <a:rPr lang="en-US" altLang="ko-KR" sz="1200" b="1" dirty="0">
                <a:latin typeface="+mj-ea"/>
                <a:ea typeface="+mj-ea"/>
              </a:rPr>
              <a:t>-&gt; </a:t>
            </a:r>
            <a:r>
              <a:rPr lang="ko-KR" altLang="en-US" sz="1200" b="1" dirty="0">
                <a:latin typeface="+mj-ea"/>
                <a:ea typeface="+mj-ea"/>
              </a:rPr>
              <a:t>국소 단위 시계열에 대해 푸리에 변환을 적용해 </a:t>
            </a:r>
            <a:r>
              <a:rPr lang="ko-KR" altLang="en-US" sz="1200" b="1" dirty="0" err="1">
                <a:latin typeface="+mj-ea"/>
                <a:ea typeface="+mj-ea"/>
              </a:rPr>
              <a:t>이어붙임</a:t>
            </a:r>
            <a:endParaRPr lang="en-US" altLang="ko-KR" sz="1200" b="1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B6064D-ECDD-7C4D-E753-06440F088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68"/>
          <a:stretch/>
        </p:blipFill>
        <p:spPr>
          <a:xfrm>
            <a:off x="4202847" y="3678277"/>
            <a:ext cx="4712043" cy="625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DB875-9BC0-D9A5-6F6C-8AB593F406A1}"/>
              </a:ext>
            </a:extLst>
          </p:cNvPr>
          <p:cNvSpPr txBox="1"/>
          <p:nvPr/>
        </p:nvSpPr>
        <p:spPr>
          <a:xfrm>
            <a:off x="1067551" y="4294981"/>
            <a:ext cx="777089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atin typeface="+mj-ea"/>
                <a:ea typeface="+mj-ea"/>
              </a:rPr>
              <a:t>Shifting,</a:t>
            </a:r>
            <a:r>
              <a:rPr lang="ko-KR" altLang="en-US" sz="1200" b="1" dirty="0">
                <a:latin typeface="+mj-ea"/>
                <a:ea typeface="+mj-ea"/>
              </a:rPr>
              <a:t> </a:t>
            </a:r>
            <a:r>
              <a:rPr lang="en-US" altLang="ko-KR" sz="1200" b="1" dirty="0">
                <a:latin typeface="+mj-ea"/>
                <a:ea typeface="+mj-ea"/>
              </a:rPr>
              <a:t>Scaling</a:t>
            </a:r>
            <a:r>
              <a:rPr lang="ko-KR" altLang="en-US" sz="1200" b="1" dirty="0">
                <a:latin typeface="+mj-ea"/>
                <a:ea typeface="+mj-ea"/>
              </a:rPr>
              <a:t> 가능 </a:t>
            </a:r>
            <a:r>
              <a:rPr lang="en-US" altLang="ko-KR" sz="1200" b="1" dirty="0">
                <a:latin typeface="+mj-ea"/>
                <a:ea typeface="+mj-ea"/>
              </a:rPr>
              <a:t>-&gt; </a:t>
            </a:r>
            <a:r>
              <a:rPr lang="ko-KR" altLang="en-US" sz="1200" b="1" dirty="0">
                <a:latin typeface="+mj-ea"/>
                <a:ea typeface="+mj-ea"/>
              </a:rPr>
              <a:t>전체 시계열에 대해 </a:t>
            </a:r>
            <a:r>
              <a:rPr lang="ko-KR" altLang="en-US" sz="1200" b="1" dirty="0" err="1">
                <a:latin typeface="+mj-ea"/>
                <a:ea typeface="+mj-ea"/>
              </a:rPr>
              <a:t>웨이블릿</a:t>
            </a:r>
            <a:r>
              <a:rPr lang="ko-KR" altLang="en-US" sz="1200" b="1" dirty="0">
                <a:latin typeface="+mj-ea"/>
                <a:ea typeface="+mj-ea"/>
              </a:rPr>
              <a:t> 변환을 적용</a:t>
            </a:r>
            <a:endParaRPr lang="en-US" altLang="ko-KR" sz="1200" b="1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25F311-6348-4780-F191-7DCF2F409D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708"/>
          <a:stretch/>
        </p:blipFill>
        <p:spPr>
          <a:xfrm>
            <a:off x="731308" y="4743119"/>
            <a:ext cx="3984498" cy="13130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6CA3F1-17DB-F93D-EAA1-8C49D7263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000"/>
          <a:stretch/>
        </p:blipFill>
        <p:spPr>
          <a:xfrm>
            <a:off x="5190196" y="4866656"/>
            <a:ext cx="3745110" cy="19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9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26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6764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Scalogram(SC) and Spectrogram(SP)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EE218-E7E2-4C31-8136-E99AB62C43A3}"/>
              </a:ext>
            </a:extLst>
          </p:cNvPr>
          <p:cNvSpPr txBox="1"/>
          <p:nvPr/>
        </p:nvSpPr>
        <p:spPr>
          <a:xfrm>
            <a:off x="341738" y="1139863"/>
            <a:ext cx="946511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Scalogram(SC) and Spectrogram(SP)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+mj-ea"/>
                <a:ea typeface="+mj-ea"/>
              </a:rPr>
              <a:t>신호 처리에 흔하게 사용되는 기법</a:t>
            </a:r>
            <a:endParaRPr lang="en-US" altLang="ko-KR" sz="1800" b="1" dirty="0">
              <a:latin typeface="+mj-ea"/>
              <a:ea typeface="+mj-ea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b="1" dirty="0">
                <a:latin typeface="+mj-ea"/>
                <a:ea typeface="+mj-ea"/>
              </a:rPr>
              <a:t>신호가 다양한 진폭</a:t>
            </a:r>
            <a:r>
              <a:rPr lang="en-US" altLang="ko-KR" sz="1800" b="1" dirty="0">
                <a:latin typeface="+mj-ea"/>
                <a:ea typeface="+mj-ea"/>
              </a:rPr>
              <a:t>, </a:t>
            </a:r>
            <a:r>
              <a:rPr lang="ko-KR" altLang="en-US" sz="1800" b="1" dirty="0">
                <a:latin typeface="+mj-ea"/>
                <a:ea typeface="+mj-ea"/>
              </a:rPr>
              <a:t>주파수를 가진 함수의 중첩으로 이루어졌다 가정</a:t>
            </a:r>
            <a:endParaRPr lang="en-US" altLang="ko-KR" sz="1800" b="1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E40CF0-15F4-3F97-5743-AC0635D843AD}"/>
              </a:ext>
            </a:extLst>
          </p:cNvPr>
          <p:cNvSpPr/>
          <p:nvPr/>
        </p:nvSpPr>
        <p:spPr>
          <a:xfrm>
            <a:off x="7319589" y="1646678"/>
            <a:ext cx="1500306" cy="25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FD3F56-B353-ED41-2248-CC9A1AFE188F}"/>
              </a:ext>
            </a:extLst>
          </p:cNvPr>
          <p:cNvSpPr/>
          <p:nvPr/>
        </p:nvSpPr>
        <p:spPr>
          <a:xfrm>
            <a:off x="4202847" y="4712864"/>
            <a:ext cx="1500306" cy="256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B8EAAAF-767E-33CD-D437-A2F3BE120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89" y="2410367"/>
            <a:ext cx="4358012" cy="41863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4617A9-44CE-533A-B60B-25BF9F708EC6}"/>
              </a:ext>
            </a:extLst>
          </p:cNvPr>
          <p:cNvSpPr txBox="1"/>
          <p:nvPr/>
        </p:nvSpPr>
        <p:spPr>
          <a:xfrm>
            <a:off x="645517" y="5482045"/>
            <a:ext cx="3335928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latin typeface="+mj-ea"/>
                <a:ea typeface="+mj-ea"/>
              </a:rPr>
              <a:t>X = </a:t>
            </a:r>
            <a:r>
              <a:rPr lang="ko-KR" altLang="en-US" sz="1100" b="1" dirty="0">
                <a:latin typeface="+mj-ea"/>
                <a:ea typeface="+mj-ea"/>
              </a:rPr>
              <a:t>시간</a:t>
            </a:r>
            <a:r>
              <a:rPr lang="en-US" altLang="ko-KR" sz="1100" b="1" dirty="0">
                <a:latin typeface="+mj-ea"/>
                <a:ea typeface="+mj-ea"/>
              </a:rPr>
              <a:t>(s), Y = </a:t>
            </a:r>
            <a:r>
              <a:rPr lang="ko-KR" altLang="en-US" sz="1100" b="1" dirty="0">
                <a:latin typeface="+mj-ea"/>
                <a:ea typeface="+mj-ea"/>
              </a:rPr>
              <a:t>주파수</a:t>
            </a:r>
            <a:r>
              <a:rPr lang="en-US" altLang="ko-KR" sz="1100" b="1" dirty="0">
                <a:latin typeface="+mj-ea"/>
                <a:ea typeface="+mj-ea"/>
              </a:rPr>
              <a:t>(Hz), Z = </a:t>
            </a:r>
            <a:r>
              <a:rPr lang="ko-KR" altLang="en-US" sz="1100" b="1" dirty="0">
                <a:latin typeface="+mj-ea"/>
                <a:ea typeface="+mj-ea"/>
              </a:rPr>
              <a:t>진폭</a:t>
            </a:r>
            <a:r>
              <a:rPr lang="en-US" altLang="ko-KR" sz="1100" b="1" dirty="0">
                <a:latin typeface="+mj-ea"/>
                <a:ea typeface="+mj-ea"/>
              </a:rPr>
              <a:t>(</a:t>
            </a:r>
            <a:r>
              <a:rPr lang="en-US" altLang="ko-KR" sz="1100" b="1" dirty="0" err="1">
                <a:latin typeface="+mj-ea"/>
                <a:ea typeface="+mj-ea"/>
              </a:rPr>
              <a:t>db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+mj-ea"/>
                <a:ea typeface="+mj-ea"/>
              </a:rPr>
              <a:t>시간변화에 따라 주파수별</a:t>
            </a:r>
            <a:r>
              <a:rPr lang="en-US" altLang="ko-KR" sz="1100" b="1" dirty="0">
                <a:latin typeface="+mj-ea"/>
                <a:ea typeface="+mj-ea"/>
              </a:rPr>
              <a:t>(y)</a:t>
            </a:r>
            <a:r>
              <a:rPr lang="ko-KR" altLang="en-US" sz="1100" b="1" dirty="0">
                <a:latin typeface="+mj-ea"/>
                <a:ea typeface="+mj-ea"/>
              </a:rPr>
              <a:t> 진폭의 크기를 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+mj-ea"/>
                <a:ea typeface="+mj-ea"/>
              </a:rPr>
              <a:t>색상으로 나타낸다</a:t>
            </a:r>
            <a:r>
              <a:rPr lang="en-US" altLang="ko-KR" sz="1100" b="1" dirty="0">
                <a:latin typeface="+mj-ea"/>
                <a:ea typeface="+mj-ea"/>
              </a:rPr>
              <a:t>.</a:t>
            </a:r>
          </a:p>
        </p:txBody>
      </p:sp>
      <p:pic>
        <p:nvPicPr>
          <p:cNvPr id="2050" name="Picture 2" descr="Toggle Spectrogram Preview for Audio · Issue #384 ·  heartexlabs/label-studio · GitHub">
            <a:extLst>
              <a:ext uri="{FF2B5EF4-FFF2-40B4-BE49-F238E27FC236}">
                <a16:creationId xmlns:a16="http://schemas.microsoft.com/office/drawing/2014/main" id="{C6D98497-3F05-BDDF-5573-F4C4BEEEE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6" y="2656333"/>
            <a:ext cx="4113694" cy="259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212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74A64-BEB0-4A7A-40DA-0051C6F28107}"/>
              </a:ext>
            </a:extLst>
          </p:cNvPr>
          <p:cNvSpPr txBox="1"/>
          <p:nvPr/>
        </p:nvSpPr>
        <p:spPr>
          <a:xfrm>
            <a:off x="641058" y="2398892"/>
            <a:ext cx="86238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초기 데이터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035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장비 이상 조기 탐지 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AI </a:t>
            </a:r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데이터셋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BA02FC-5901-D656-D389-F50ECD50907B}"/>
              </a:ext>
            </a:extLst>
          </p:cNvPr>
          <p:cNvSpPr/>
          <p:nvPr/>
        </p:nvSpPr>
        <p:spPr>
          <a:xfrm>
            <a:off x="907409" y="3156154"/>
            <a:ext cx="3962400" cy="8357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41740" y="1167075"/>
            <a:ext cx="9286415" cy="5578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인공지능 중소벤처 제조 플랫폼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KAMP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제조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데이터셋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열풍건조 공정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도금처리 이후 피막과 안정제를 금속표면에 안정적 부착하기 위해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탈수로 물기가 제거된 제품을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 완전 건조하는 공정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제품 품질 문제 </a:t>
            </a:r>
            <a:r>
              <a:rPr lang="en-US" altLang="ko-KR" sz="24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&lt;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설비 고장 문제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설비 고장 조기발견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실패시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품질 이상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과도한 전력낭비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사고 유발 가능성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생산 일정 차질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150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09792" y="762001"/>
            <a:ext cx="9286415" cy="174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초 단위로 수집한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PLC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및 센서로 수집한 온도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전류 시계열 데이터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51,084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F7028D-DA6B-9CAB-AC9E-5075A82CB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2" y="2434186"/>
            <a:ext cx="8690813" cy="2910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424832-338F-2DCC-3BD7-EB8851AF109D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장비 이상 조기 탐지 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AI </a:t>
            </a:r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데이터셋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80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74A64-BEB0-4A7A-40DA-0051C6F28107}"/>
              </a:ext>
            </a:extLst>
          </p:cNvPr>
          <p:cNvSpPr txBox="1"/>
          <p:nvPr/>
        </p:nvSpPr>
        <p:spPr>
          <a:xfrm>
            <a:off x="641058" y="2398892"/>
            <a:ext cx="86238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주제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866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장비 이상 조기 탐지 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AI </a:t>
            </a:r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데이터셋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2F243-AF33-B568-8282-4640A7C07B1D}"/>
              </a:ext>
            </a:extLst>
          </p:cNvPr>
          <p:cNvSpPr txBox="1"/>
          <p:nvPr/>
        </p:nvSpPr>
        <p:spPr>
          <a:xfrm>
            <a:off x="309792" y="1185245"/>
            <a:ext cx="9286415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33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일에 대한 파일 존재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파일별로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43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개의 프로세스 존재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프로세스별로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36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개의 레코드 존재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33days * 43 process * 36 unit of time(5s)</a:t>
            </a: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-----------------------------------------------------------------------------------------------------------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온도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(Temp),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전류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(Current)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두 가지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존재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프로세스 단위로 양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불량 여부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라벨링된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상태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window size = 36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설정 및 시계열 분리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234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특성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41740" y="1167075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온도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 데이터를 기준으로 일별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Error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위치 시각화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9BEC21-7816-2D51-F7D7-F4E5E03D1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74" y="1685776"/>
            <a:ext cx="7920555" cy="3486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B1097A-2829-7265-6930-8B96A469F8E5}"/>
              </a:ext>
            </a:extLst>
          </p:cNvPr>
          <p:cNvSpPr txBox="1"/>
          <p:nvPr/>
        </p:nvSpPr>
        <p:spPr>
          <a:xfrm>
            <a:off x="277034" y="5205654"/>
            <a:ext cx="928641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육안으로 쉽게 판단 가능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프로세스 단위로 주기성이 나타남</a:t>
            </a:r>
            <a:endParaRPr lang="en-US" altLang="ko-KR" b="1" u="sng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패턴의 차이보다 값의 크기</a:t>
            </a:r>
            <a:r>
              <a:rPr lang="en-US" altLang="ko-KR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진폭</a:t>
            </a:r>
            <a:r>
              <a:rPr lang="en-US" altLang="ko-KR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변화가 주요한 판별 요인</a:t>
            </a:r>
          </a:p>
        </p:txBody>
      </p:sp>
    </p:spTree>
    <p:extLst>
      <p:ext uri="{BB962C8B-B14F-4D97-AF65-F5344CB8AC3E}">
        <p14:creationId xmlns:p14="http://schemas.microsoft.com/office/powerpoint/2010/main" val="362711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특성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41740" y="1167075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온도 데이터와 전류 데이터 간의 상관관계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1097A-2829-7265-6930-8B96A469F8E5}"/>
              </a:ext>
            </a:extLst>
          </p:cNvPr>
          <p:cNvSpPr txBox="1"/>
          <p:nvPr/>
        </p:nvSpPr>
        <p:spPr>
          <a:xfrm>
            <a:off x="277034" y="5205654"/>
            <a:ext cx="92864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매우 높은 상관관계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단일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만으로 쉽게 판별 가능한 문제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BF8490-1C25-E57C-3001-0C8A0DBD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82" y="1845773"/>
            <a:ext cx="4192082" cy="3322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290F2D-03B0-F2AA-E4E2-01BCC649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58393"/>
            <a:ext cx="4261810" cy="32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43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성능 평가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41740" y="1167075"/>
            <a:ext cx="92864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이미징한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시간 범위보다 더 긴 시간관계를 반영하기 위해 </a:t>
            </a: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ConvLSTM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활용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0(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양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또는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1(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불량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대해 파란 선은 모델의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예측값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주황 선은 실제 불량 발생 시점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E83A5F-F879-4E0F-B076-E7C2E178D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68" y="2199514"/>
            <a:ext cx="2856999" cy="20155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24E4A0-9FAE-46C4-8D2E-66358776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268" y="4564380"/>
            <a:ext cx="2881587" cy="20831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43352E-2481-4A30-B14D-13081C3D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330" y="2167312"/>
            <a:ext cx="2948522" cy="2070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770847-EFCA-44A0-BF2F-86CBC0E62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331" y="4499978"/>
            <a:ext cx="3030590" cy="2147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8F6872-C465-6B97-9C3D-E7FDA17EEFC2}"/>
              </a:ext>
            </a:extLst>
          </p:cNvPr>
          <p:cNvSpPr txBox="1"/>
          <p:nvPr/>
        </p:nvSpPr>
        <p:spPr>
          <a:xfrm>
            <a:off x="806560" y="2584451"/>
            <a:ext cx="61198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D3ED7-FF10-0D8C-0E1B-0CAC810009BC}"/>
              </a:ext>
            </a:extLst>
          </p:cNvPr>
          <p:cNvSpPr txBox="1"/>
          <p:nvPr/>
        </p:nvSpPr>
        <p:spPr>
          <a:xfrm>
            <a:off x="806560" y="5022387"/>
            <a:ext cx="61198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CA9A05-D6AC-4A1F-EA87-D763AD3388F4}"/>
              </a:ext>
            </a:extLst>
          </p:cNvPr>
          <p:cNvSpPr txBox="1"/>
          <p:nvPr/>
        </p:nvSpPr>
        <p:spPr>
          <a:xfrm>
            <a:off x="4829333" y="2549008"/>
            <a:ext cx="72944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MTF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78C45-6FB3-2289-66FF-32DD42279807}"/>
              </a:ext>
            </a:extLst>
          </p:cNvPr>
          <p:cNvSpPr txBox="1"/>
          <p:nvPr/>
        </p:nvSpPr>
        <p:spPr>
          <a:xfrm>
            <a:off x="4823921" y="5043169"/>
            <a:ext cx="72944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RP</a:t>
            </a:r>
          </a:p>
        </p:txBody>
      </p:sp>
    </p:spTree>
    <p:extLst>
      <p:ext uri="{BB962C8B-B14F-4D97-AF65-F5344CB8AC3E}">
        <p14:creationId xmlns:p14="http://schemas.microsoft.com/office/powerpoint/2010/main" val="2220184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성능 평가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41740" y="1167075"/>
            <a:ext cx="92864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이미징한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시간 범위보다 더 긴 시간관계를 반영하기 위해 </a:t>
            </a: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ConvLSTM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활용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Scalogram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경우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99%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정확도를 보인다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B770847-EFCA-44A0-BF2F-86CBC0E62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73" y="2760447"/>
            <a:ext cx="3600000" cy="25510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A91A08-007E-42E9-B8AE-4024259D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47" y="2760447"/>
            <a:ext cx="3546862" cy="25510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B1D9A8-6BE5-DA14-58A3-ADBB8072CF09}"/>
              </a:ext>
            </a:extLst>
          </p:cNvPr>
          <p:cNvSpPr txBox="1"/>
          <p:nvPr/>
        </p:nvSpPr>
        <p:spPr>
          <a:xfrm>
            <a:off x="1963840" y="5311482"/>
            <a:ext cx="163246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실제 발생 지점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8CD2DA-C372-5CE5-7A1D-6982DB0D47BE}"/>
              </a:ext>
            </a:extLst>
          </p:cNvPr>
          <p:cNvSpPr txBox="1"/>
          <p:nvPr/>
        </p:nvSpPr>
        <p:spPr>
          <a:xfrm>
            <a:off x="6019646" y="5311482"/>
            <a:ext cx="163246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SC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예측 지점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3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 인식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09792" y="4616569"/>
            <a:ext cx="928641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부적합한 데이터 활용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굳이 복잡도 높은 기법을 활용할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필요없는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매우 쉬운 문제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적고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Feature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간 상관관계도 매우 큼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0B6AA-9670-E249-A456-B77E5B41A812}"/>
              </a:ext>
            </a:extLst>
          </p:cNvPr>
          <p:cNvSpPr txBox="1"/>
          <p:nvPr/>
        </p:nvSpPr>
        <p:spPr>
          <a:xfrm>
            <a:off x="309792" y="1073553"/>
            <a:ext cx="928641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이미징 기법의 한계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양불량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판정 단위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= 1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프로세스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=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 분리 단위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2F0E0D-5FF4-9E87-501E-BABD19C9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6" y="1939971"/>
            <a:ext cx="7973718" cy="2026653"/>
          </a:xfrm>
          <a:prstGeom prst="rect">
            <a:avLst/>
          </a:prstGeom>
        </p:spPr>
      </p:pic>
      <p:sp>
        <p:nvSpPr>
          <p:cNvPr id="11" name="TextBox 33">
            <a:extLst>
              <a:ext uri="{FF2B5EF4-FFF2-40B4-BE49-F238E27FC236}">
                <a16:creationId xmlns:a16="http://schemas.microsoft.com/office/drawing/2014/main" id="{62824A06-C543-18F1-D7DD-333F937C5731}"/>
              </a:ext>
            </a:extLst>
          </p:cNvPr>
          <p:cNvSpPr txBox="1"/>
          <p:nvPr/>
        </p:nvSpPr>
        <p:spPr>
          <a:xfrm>
            <a:off x="758720" y="3605336"/>
            <a:ext cx="7370101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정확히 반복되는 주기로 시계열 자름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노란 선과 같이 급격한 변화 구간이 이미지에 담기지 않음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이미지 간 차이가 거의 없는 것으로 나타남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21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2FEEB-7E4A-40B6-956B-310DD78003E8}"/>
              </a:ext>
            </a:extLst>
          </p:cNvPr>
          <p:cNvSpPr txBox="1"/>
          <p:nvPr/>
        </p:nvSpPr>
        <p:spPr>
          <a:xfrm>
            <a:off x="632840" y="1398740"/>
            <a:ext cx="344177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MTF : </a:t>
            </a: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Marcov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Transition Field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DCA2C-2A58-9107-E6F1-C29816C24ACC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Scalogram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성능이 상대적으로 뛰어난 이유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621700-3B32-9729-4F56-71E8A595D2FF}"/>
              </a:ext>
            </a:extLst>
          </p:cNvPr>
          <p:cNvPicPr/>
          <p:nvPr/>
        </p:nvPicPr>
        <p:blipFill rotWithShape="1">
          <a:blip r:embed="rId2"/>
          <a:srcRect l="9952"/>
          <a:stretch/>
        </p:blipFill>
        <p:spPr>
          <a:xfrm>
            <a:off x="340782" y="1853032"/>
            <a:ext cx="4295775" cy="1401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E7D204-FF41-4EF2-29E0-BEBD801F5D4A}"/>
              </a:ext>
            </a:extLst>
          </p:cNvPr>
          <p:cNvSpPr txBox="1"/>
          <p:nvPr/>
        </p:nvSpPr>
        <p:spPr>
          <a:xfrm>
            <a:off x="5436049" y="1398740"/>
            <a:ext cx="344177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 : </a:t>
            </a: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Gramian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Angular Field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34365-5B15-0CC8-E405-A3665E5E6ADB}"/>
              </a:ext>
            </a:extLst>
          </p:cNvPr>
          <p:cNvSpPr txBox="1"/>
          <p:nvPr/>
        </p:nvSpPr>
        <p:spPr>
          <a:xfrm>
            <a:off x="3613562" y="3376378"/>
            <a:ext cx="344177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RP : Recurrence Plot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585CEF-B5B1-FB27-B867-8E4697A5F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01" t="41421" r="57647" b="45415"/>
          <a:stretch/>
        </p:blipFill>
        <p:spPr>
          <a:xfrm>
            <a:off x="4704663" y="1974933"/>
            <a:ext cx="4904544" cy="1173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816BE0-FAD9-42A9-92D6-92F9AB698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77" y="3830670"/>
            <a:ext cx="4295775" cy="742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8E13B5-7825-69FA-6BF5-8E7AB93AA411}"/>
              </a:ext>
            </a:extLst>
          </p:cNvPr>
          <p:cNvSpPr txBox="1"/>
          <p:nvPr/>
        </p:nvSpPr>
        <p:spPr>
          <a:xfrm>
            <a:off x="340782" y="4687641"/>
            <a:ext cx="9286415" cy="17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Window </a:t>
            </a:r>
            <a:r>
              <a:rPr lang="ko-KR" altLang="en-US" b="1" dirty="0"/>
              <a:t>구간 내에서 임의 두 시점 사이의</a:t>
            </a:r>
            <a:endParaRPr lang="en-US" altLang="ko-KR" b="1" dirty="0"/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발현확률</a:t>
            </a:r>
            <a:r>
              <a:rPr lang="en-US" altLang="ko-KR" b="1" dirty="0"/>
              <a:t>, </a:t>
            </a:r>
            <a:r>
              <a:rPr lang="ko-KR" altLang="en-US" b="1" dirty="0"/>
              <a:t>상관관계</a:t>
            </a:r>
            <a:r>
              <a:rPr lang="en-US" altLang="ko-KR" b="1" dirty="0"/>
              <a:t>, </a:t>
            </a:r>
            <a:r>
              <a:rPr lang="ko-KR" altLang="en-US" b="1" dirty="0"/>
              <a:t>값의 차이 등의 정보를 표현</a:t>
            </a:r>
            <a:endParaRPr lang="en-US" altLang="ko-KR" b="1" dirty="0"/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시점 간의 상관관계</a:t>
            </a:r>
            <a:r>
              <a:rPr lang="en-US" altLang="ko-KR" b="1" dirty="0"/>
              <a:t>, </a:t>
            </a:r>
            <a:r>
              <a:rPr lang="ko-KR" altLang="en-US" b="1" dirty="0"/>
              <a:t>상대적 변화를 나타내기 용이하지만</a:t>
            </a:r>
            <a:r>
              <a:rPr lang="en-US" altLang="ko-KR" b="1" dirty="0"/>
              <a:t>,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시계열 전체에서 절대적인 </a:t>
            </a:r>
            <a:r>
              <a:rPr lang="en-US" altLang="ko-KR" b="1" dirty="0"/>
              <a:t>‘</a:t>
            </a:r>
            <a:r>
              <a:rPr lang="ko-KR" altLang="en-US" b="1" dirty="0"/>
              <a:t>값의 크기</a:t>
            </a:r>
            <a:r>
              <a:rPr lang="en-US" altLang="ko-KR" b="1" dirty="0"/>
              <a:t>’ </a:t>
            </a:r>
            <a:r>
              <a:rPr lang="ko-KR" altLang="en-US" b="1" dirty="0"/>
              <a:t>자체에 대한 정보가 소실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2110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2FEEB-7E4A-40B6-956B-310DD78003E8}"/>
              </a:ext>
            </a:extLst>
          </p:cNvPr>
          <p:cNvSpPr txBox="1"/>
          <p:nvPr/>
        </p:nvSpPr>
        <p:spPr>
          <a:xfrm>
            <a:off x="3769331" y="1202095"/>
            <a:ext cx="17072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SC : Scalogram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DCA2C-2A58-9107-E6F1-C29816C24ACC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Scalogram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성능이 상대적으로 뛰어난 이유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E13B5-7825-69FA-6BF5-8E7AB93AA411}"/>
              </a:ext>
            </a:extLst>
          </p:cNvPr>
          <p:cNvSpPr txBox="1"/>
          <p:nvPr/>
        </p:nvSpPr>
        <p:spPr>
          <a:xfrm>
            <a:off x="330548" y="4667976"/>
            <a:ext cx="9078521" cy="133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진폭을 통해 </a:t>
            </a:r>
            <a:r>
              <a:rPr lang="ko-KR" altLang="en-US" sz="2000" b="1" u="sng" dirty="0"/>
              <a:t>값의 크기 정보가 보존</a:t>
            </a:r>
            <a:endParaRPr lang="en-US" altLang="ko-KR" sz="2000" b="1" u="sng" dirty="0"/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변환된 이미지의 각 행 또는 열은 다른 시점에 대한 상대적인 관계만 반영하지 않음</a:t>
            </a:r>
            <a:endParaRPr lang="en-US" altLang="ko-KR" b="1" dirty="0"/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/>
              <a:t>원본시계열이 다양한 진폭과 주파수를 지닌 파장의 합으로 재표현됨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19AEE9-574F-6D6D-7D27-64CEC25D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16" y="1722379"/>
            <a:ext cx="3066367" cy="2945597"/>
          </a:xfrm>
          <a:prstGeom prst="rect">
            <a:avLst/>
          </a:prstGeom>
        </p:spPr>
      </p:pic>
      <p:pic>
        <p:nvPicPr>
          <p:cNvPr id="11" name="Picture 2" descr="Toggle Spectrogram Preview for Audio · Issue #384 ·  heartexlabs/label-studio · GitHub">
            <a:extLst>
              <a:ext uri="{FF2B5EF4-FFF2-40B4-BE49-F238E27FC236}">
                <a16:creationId xmlns:a16="http://schemas.microsoft.com/office/drawing/2014/main" id="{EAB6E236-72B4-43F7-F31A-6D65D11D5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50" y="1915813"/>
            <a:ext cx="4113694" cy="259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741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74A64-BEB0-4A7A-40DA-0051C6F28107}"/>
              </a:ext>
            </a:extLst>
          </p:cNvPr>
          <p:cNvSpPr txBox="1"/>
          <p:nvPr/>
        </p:nvSpPr>
        <p:spPr>
          <a:xfrm>
            <a:off x="641058" y="2398892"/>
            <a:ext cx="86238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최종 데이터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2393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회전기계 고장유형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41740" y="1167075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인공지능 중소벤처 제조 플랫폼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KAMP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제조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데이터셋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80FC7-501F-CF33-3BB6-425E9AD390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1740" y="1378317"/>
            <a:ext cx="8573729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구조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회전기계에 변화를 주어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 Type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고장 패턴을 구현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</a:t>
            </a:r>
            <a:r>
              <a:rPr lang="en-US" altLang="ko-KR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 Type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데이터 수집 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Type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별로 </a:t>
            </a:r>
            <a:r>
              <a:rPr lang="en-US" altLang="ko-KR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r>
              <a:rPr lang="ko-KR" altLang="en-US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개의 센서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로부터 시계열 데이터 수집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140s</a:t>
            </a:r>
            <a:r>
              <a:rPr lang="ko-KR" altLang="en-US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간 </a:t>
            </a:r>
            <a:r>
              <a:rPr lang="en-US" altLang="ko-KR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1ms</a:t>
            </a:r>
            <a:r>
              <a:rPr lang="ko-KR" altLang="en-US" b="1" u="sng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단위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z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축 방향 가속도 신호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진동 데이터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수집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140000 </a:t>
            </a: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ms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 type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*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 sensor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불균형이 없는 다중 분류 문제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14A3433-900B-491C-D506-7F396BCBBAC4}"/>
              </a:ext>
            </a:extLst>
          </p:cNvPr>
          <p:cNvSpPr/>
          <p:nvPr/>
        </p:nvSpPr>
        <p:spPr>
          <a:xfrm>
            <a:off x="1315506" y="3170224"/>
            <a:ext cx="7274988" cy="10057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6C8655-5167-CB09-601D-7CBEB5DC0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983"/>
          <a:stretch/>
        </p:blipFill>
        <p:spPr>
          <a:xfrm>
            <a:off x="1429791" y="3311563"/>
            <a:ext cx="3964879" cy="7230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063092-4244-D47D-47B2-A89CB251B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84"/>
          <a:stretch/>
        </p:blipFill>
        <p:spPr>
          <a:xfrm>
            <a:off x="4542059" y="3311563"/>
            <a:ext cx="3964879" cy="72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7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67FBC-65AD-02C3-7532-55A746DB6A7E}"/>
              </a:ext>
            </a:extLst>
          </p:cNvPr>
          <p:cNvSpPr txBox="1"/>
          <p:nvPr/>
        </p:nvSpPr>
        <p:spPr>
          <a:xfrm>
            <a:off x="341739" y="1167075"/>
            <a:ext cx="9221709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라벨링된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다차원 센서 시계열 데이터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지도학습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 이미지화 기법 적용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제조 장비의 양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불량 상태 판정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혹은 불량 패턴 분류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다양한 척도 변화에 따른 성능 비교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(Input Dimension, Imaging Methods, Window Size, …)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724C64-B74B-65E9-6620-4343D768B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529"/>
          <a:stretch/>
        </p:blipFill>
        <p:spPr>
          <a:xfrm>
            <a:off x="447682" y="4169514"/>
            <a:ext cx="2808013" cy="141520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FAE8A00-DF4B-202F-0FA3-012FD62CE1A0}"/>
              </a:ext>
            </a:extLst>
          </p:cNvPr>
          <p:cNvSpPr/>
          <p:nvPr/>
        </p:nvSpPr>
        <p:spPr>
          <a:xfrm>
            <a:off x="3465192" y="4764545"/>
            <a:ext cx="382043" cy="26327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83F1F2-FCD2-F7A1-3F3F-966017824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11" y="4648524"/>
            <a:ext cx="732969" cy="7228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234C0B-B37C-3098-7BDA-60FCD3AE8A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9" t="7382" r="51673" b="-1835"/>
          <a:stretch/>
        </p:blipFill>
        <p:spPr>
          <a:xfrm>
            <a:off x="4059452" y="5451934"/>
            <a:ext cx="726364" cy="7421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AB002C-BB99-92EF-225B-F60977226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772" y="3906308"/>
            <a:ext cx="737362" cy="719231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BCE9764-9EC1-40B6-840E-EB9A220CDF37}"/>
              </a:ext>
            </a:extLst>
          </p:cNvPr>
          <p:cNvSpPr/>
          <p:nvPr/>
        </p:nvSpPr>
        <p:spPr>
          <a:xfrm>
            <a:off x="5048949" y="4770946"/>
            <a:ext cx="382043" cy="26327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34B4F05E-319F-14FC-1207-89D8E0B3C94F}"/>
              </a:ext>
            </a:extLst>
          </p:cNvPr>
          <p:cNvSpPr/>
          <p:nvPr/>
        </p:nvSpPr>
        <p:spPr>
          <a:xfrm>
            <a:off x="5661317" y="4335258"/>
            <a:ext cx="382043" cy="1083712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9A2A747A-53E7-5FDD-ADD9-CBEDC1F1EE88}"/>
              </a:ext>
            </a:extLst>
          </p:cNvPr>
          <p:cNvSpPr/>
          <p:nvPr/>
        </p:nvSpPr>
        <p:spPr>
          <a:xfrm>
            <a:off x="6215032" y="4499959"/>
            <a:ext cx="382043" cy="781056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FB8F9FF5-5385-845C-B494-1C24BDCFF7F2}"/>
              </a:ext>
            </a:extLst>
          </p:cNvPr>
          <p:cNvSpPr/>
          <p:nvPr/>
        </p:nvSpPr>
        <p:spPr>
          <a:xfrm>
            <a:off x="6768747" y="4651992"/>
            <a:ext cx="275978" cy="52163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3F62A0-3A89-6620-7A8A-210A605D8AFE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5804583" y="4430769"/>
            <a:ext cx="410449" cy="347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BD23A8C-AD49-1183-980E-9BF73973DA1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804583" y="5041196"/>
            <a:ext cx="495581" cy="377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523771-4077-809A-9427-BE5357EED021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6358298" y="4595470"/>
            <a:ext cx="447151" cy="162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E2A8873-096A-F0D3-4227-08A4E5CBB7D8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358298" y="5020854"/>
            <a:ext cx="532283" cy="260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927280CC-25DC-5562-445E-EECA75085E88}"/>
              </a:ext>
            </a:extLst>
          </p:cNvPr>
          <p:cNvSpPr/>
          <p:nvPr/>
        </p:nvSpPr>
        <p:spPr>
          <a:xfrm>
            <a:off x="7378982" y="4764545"/>
            <a:ext cx="382043" cy="26327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1FF14AF-EFD9-19FF-3EC1-898ADB54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327" y="5418970"/>
            <a:ext cx="1069641" cy="8766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AB66B04-4389-0400-474B-588E958FE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905" y="4542315"/>
            <a:ext cx="1069641" cy="87665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FB81A3A-7806-0036-8DF5-DF231FA24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8904" y="3637160"/>
            <a:ext cx="1069641" cy="8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10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40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09792" y="1208439"/>
            <a:ext cx="9286415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센서 간 선형적 상관관계 거의 없음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일반적으로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30~40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개의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row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단위로 주기가 반복됨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이미징을 위해 시계열을 분리할 때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30~40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사이의 수를 기준으로 분리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Window_length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= 37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4FB982-6A9C-A8B0-3247-748CEB43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89" y="1811488"/>
            <a:ext cx="3503933" cy="14938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93C97-65AC-B336-58BC-06592EE3DAFD}"/>
              </a:ext>
            </a:extLst>
          </p:cNvPr>
          <p:cNvSpPr txBox="1"/>
          <p:nvPr/>
        </p:nvSpPr>
        <p:spPr>
          <a:xfrm>
            <a:off x="309791" y="5214666"/>
            <a:ext cx="928641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139996, 139989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시계열 길이에 오차가 존재 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선형보간법을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이용하여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140000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으로 통일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Min-Max Scaling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진행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F17A5-3109-7FC2-86A0-3476454D0D6F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회전기계 고장유형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152568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41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41740" y="1167075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별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Type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따른 고장 패턴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6B5A1-8A90-0B0A-29BC-AE871213B2BF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탐색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0066BB0C-811E-AE52-200E-089B898A67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3114" y="37505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428EC7-D4A8-B435-658B-7DC58E3FD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0" y="1700017"/>
            <a:ext cx="4547837" cy="39200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1811B8-1781-5F6F-BB99-58E7F53C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82" y="1659944"/>
            <a:ext cx="4587726" cy="4027746"/>
          </a:xfrm>
          <a:prstGeom prst="rect">
            <a:avLst/>
          </a:prstGeom>
        </p:spPr>
      </p:pic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077CF05E-A34D-2611-353F-04BB819735D1}"/>
              </a:ext>
            </a:extLst>
          </p:cNvPr>
          <p:cNvSpPr txBox="1">
            <a:spLocks/>
          </p:cNvSpPr>
          <p:nvPr/>
        </p:nvSpPr>
        <p:spPr>
          <a:xfrm>
            <a:off x="7578004" y="6489357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41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3D33C-E505-252C-01A9-5426E6C788ED}"/>
              </a:ext>
            </a:extLst>
          </p:cNvPr>
          <p:cNvSpPr txBox="1"/>
          <p:nvPr/>
        </p:nvSpPr>
        <p:spPr>
          <a:xfrm>
            <a:off x="652996" y="5827268"/>
            <a:ext cx="403132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 1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측정한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Type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별 패턴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눈에 띄게 규칙적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68949-1570-A506-2926-9F8B32077E33}"/>
              </a:ext>
            </a:extLst>
          </p:cNvPr>
          <p:cNvSpPr txBox="1"/>
          <p:nvPr/>
        </p:nvSpPr>
        <p:spPr>
          <a:xfrm>
            <a:off x="5436119" y="5827268"/>
            <a:ext cx="403132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 2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측정한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Type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별 패턴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82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42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41740" y="1167075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별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Type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따른 고장 패턴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6B5A1-8A90-0B0A-29BC-AE871213B2BF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탐색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0066BB0C-811E-AE52-200E-089B898A67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3114" y="37505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1D434D-40C0-90F6-8E1A-E5FCAE7ED318}"/>
              </a:ext>
            </a:extLst>
          </p:cNvPr>
          <p:cNvSpPr txBox="1"/>
          <p:nvPr/>
        </p:nvSpPr>
        <p:spPr>
          <a:xfrm>
            <a:off x="652996" y="5827268"/>
            <a:ext cx="403132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 3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측정한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Type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별 패턴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모든 패턴에 대해 불규칙적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784F3C-1CE0-71FE-456B-14B2751A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31" y="1876581"/>
            <a:ext cx="4364918" cy="38143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C3D9E7-7487-D5A1-3827-59E35F936E51}"/>
              </a:ext>
            </a:extLst>
          </p:cNvPr>
          <p:cNvSpPr txBox="1"/>
          <p:nvPr/>
        </p:nvSpPr>
        <p:spPr>
          <a:xfrm>
            <a:off x="5436119" y="5827268"/>
            <a:ext cx="403132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 4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측정한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Type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별 패턴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81A26C-FE98-CF80-82A8-91302D57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0" y="1876581"/>
            <a:ext cx="4414988" cy="38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1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43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09792" y="1174216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기존 가이드 라인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이미징하지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않은 시계열 데이터를 활용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)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D21-8ED4-2004-BD82-C07BCF54A5C1}"/>
              </a:ext>
            </a:extLst>
          </p:cNvPr>
          <p:cNvSpPr txBox="1"/>
          <p:nvPr/>
        </p:nvSpPr>
        <p:spPr>
          <a:xfrm>
            <a:off x="259359" y="333015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문제 정의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780361A-6B3D-E40F-FDEA-4F1A8E6EC9FE}"/>
              </a:ext>
            </a:extLst>
          </p:cNvPr>
          <p:cNvGrpSpPr/>
          <p:nvPr/>
        </p:nvGrpSpPr>
        <p:grpSpPr>
          <a:xfrm>
            <a:off x="449203" y="1989989"/>
            <a:ext cx="9086077" cy="2593341"/>
            <a:chOff x="449203" y="1989989"/>
            <a:chExt cx="9086077" cy="25933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C31E2C-0055-563B-6345-A5B9762CFB6A}"/>
                </a:ext>
              </a:extLst>
            </p:cNvPr>
            <p:cNvSpPr/>
            <p:nvPr/>
          </p:nvSpPr>
          <p:spPr>
            <a:xfrm>
              <a:off x="1568739" y="2063250"/>
              <a:ext cx="503339" cy="50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BE508C-21E5-DC22-6EB0-DD492BC371A1}"/>
                </a:ext>
              </a:extLst>
            </p:cNvPr>
            <p:cNvSpPr/>
            <p:nvPr/>
          </p:nvSpPr>
          <p:spPr>
            <a:xfrm>
              <a:off x="1568739" y="2731866"/>
              <a:ext cx="503339" cy="50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145C58F-3C16-8FEE-E012-3293FD7CC729}"/>
                </a:ext>
              </a:extLst>
            </p:cNvPr>
            <p:cNvSpPr/>
            <p:nvPr/>
          </p:nvSpPr>
          <p:spPr>
            <a:xfrm>
              <a:off x="1568739" y="3400482"/>
              <a:ext cx="503339" cy="50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CF9E2BA-64D2-7B95-13B9-047E82C0B960}"/>
                </a:ext>
              </a:extLst>
            </p:cNvPr>
            <p:cNvSpPr/>
            <p:nvPr/>
          </p:nvSpPr>
          <p:spPr>
            <a:xfrm>
              <a:off x="1568738" y="4069098"/>
              <a:ext cx="503339" cy="50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262A746-4B21-1634-E00B-99E3206A750C}"/>
                </a:ext>
              </a:extLst>
            </p:cNvPr>
            <p:cNvSpPr/>
            <p:nvPr/>
          </p:nvSpPr>
          <p:spPr>
            <a:xfrm>
              <a:off x="7559879" y="2074142"/>
              <a:ext cx="503339" cy="50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583354B-2DBD-60B0-21CE-073565F1C93F}"/>
                </a:ext>
              </a:extLst>
            </p:cNvPr>
            <p:cNvSpPr/>
            <p:nvPr/>
          </p:nvSpPr>
          <p:spPr>
            <a:xfrm>
              <a:off x="7559879" y="2742758"/>
              <a:ext cx="503339" cy="50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F28A0EE-466B-BB18-B51E-32250B9D2E5A}"/>
                </a:ext>
              </a:extLst>
            </p:cNvPr>
            <p:cNvSpPr/>
            <p:nvPr/>
          </p:nvSpPr>
          <p:spPr>
            <a:xfrm>
              <a:off x="7559879" y="3411374"/>
              <a:ext cx="503339" cy="50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FE2E6-3068-18E3-494D-F99E8D851B4D}"/>
                </a:ext>
              </a:extLst>
            </p:cNvPr>
            <p:cNvSpPr/>
            <p:nvPr/>
          </p:nvSpPr>
          <p:spPr>
            <a:xfrm>
              <a:off x="7559878" y="4079990"/>
              <a:ext cx="503339" cy="50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6C01822-1547-1333-4FCA-F94459439A79}"/>
                </a:ext>
              </a:extLst>
            </p:cNvPr>
            <p:cNvSpPr/>
            <p:nvPr/>
          </p:nvSpPr>
          <p:spPr>
            <a:xfrm>
              <a:off x="3297571" y="2130361"/>
              <a:ext cx="2784447" cy="23355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C18307-8ECE-3198-FACE-B38A471B8FD0}"/>
                </a:ext>
              </a:extLst>
            </p:cNvPr>
            <p:cNvSpPr txBox="1"/>
            <p:nvPr/>
          </p:nvSpPr>
          <p:spPr>
            <a:xfrm>
              <a:off x="3459806" y="2197880"/>
              <a:ext cx="2460674" cy="2110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Epoch = 200~400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Accuracy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DNN :  76%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CNN : 75%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RNN : 77%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50AF49-5124-D4C9-23BF-979218DF7022}"/>
                </a:ext>
              </a:extLst>
            </p:cNvPr>
            <p:cNvSpPr txBox="1"/>
            <p:nvPr/>
          </p:nvSpPr>
          <p:spPr>
            <a:xfrm>
              <a:off x="488729" y="2063250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sensor1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5C1FEC-8D06-2CCF-C8C5-A86A68421C5F}"/>
                </a:ext>
              </a:extLst>
            </p:cNvPr>
            <p:cNvSpPr txBox="1"/>
            <p:nvPr/>
          </p:nvSpPr>
          <p:spPr>
            <a:xfrm>
              <a:off x="456547" y="2731866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sensor2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F3414E-718A-CB59-20F9-3B39BA3F229B}"/>
                </a:ext>
              </a:extLst>
            </p:cNvPr>
            <p:cNvSpPr txBox="1"/>
            <p:nvPr/>
          </p:nvSpPr>
          <p:spPr>
            <a:xfrm>
              <a:off x="456547" y="3400482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sensor3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A63F4E-02B6-BF3C-E5A1-B80F191835D2}"/>
                </a:ext>
              </a:extLst>
            </p:cNvPr>
            <p:cNvSpPr txBox="1"/>
            <p:nvPr/>
          </p:nvSpPr>
          <p:spPr>
            <a:xfrm>
              <a:off x="449203" y="4069098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sensor4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FDC5388-8101-7C5E-B959-7D4FEDB60815}"/>
                </a:ext>
              </a:extLst>
            </p:cNvPr>
            <p:cNvCxnSpPr>
              <a:stCxn id="8" idx="6"/>
            </p:cNvCxnSpPr>
            <p:nvPr/>
          </p:nvCxnSpPr>
          <p:spPr>
            <a:xfrm>
              <a:off x="2072078" y="2314920"/>
              <a:ext cx="1225493" cy="679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72446CD-D30D-D07D-6675-EE6FC548CD9B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2072078" y="2983536"/>
              <a:ext cx="1225912" cy="302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A6BC4E8-C444-B080-37DE-00BEDB4E0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0542" y="3526317"/>
              <a:ext cx="1314373" cy="613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72B87F0-FA31-79C7-7412-C9154023B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0542" y="3752900"/>
              <a:ext cx="1307028" cy="507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DF17C5D-1752-6819-1AB0-428C4DF62B7E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6090613" y="3346968"/>
              <a:ext cx="1469266" cy="316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BDBA629-9217-B0DE-3D0F-4DA5A723DC6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6090613" y="2325812"/>
              <a:ext cx="1469266" cy="657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EF382293-3FEF-0CBA-8B5E-81EDA1383656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6090614" y="3503017"/>
              <a:ext cx="1469264" cy="828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78E0578-931C-EC63-AF85-FE4EB52022F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090614" y="2994428"/>
              <a:ext cx="1469265" cy="192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2121C89-69A7-C757-054D-37A3DCADD01D}"/>
                </a:ext>
              </a:extLst>
            </p:cNvPr>
            <p:cNvSpPr txBox="1"/>
            <p:nvPr/>
          </p:nvSpPr>
          <p:spPr>
            <a:xfrm>
              <a:off x="8198033" y="1995523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31C5C7-7769-9716-307E-5914A1A38D32}"/>
                </a:ext>
              </a:extLst>
            </p:cNvPr>
            <p:cNvSpPr txBox="1"/>
            <p:nvPr/>
          </p:nvSpPr>
          <p:spPr>
            <a:xfrm>
              <a:off x="8198033" y="2673144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9EBFE8-65B8-F214-3CC3-B100A2C3544C}"/>
                </a:ext>
              </a:extLst>
            </p:cNvPr>
            <p:cNvSpPr txBox="1"/>
            <p:nvPr/>
          </p:nvSpPr>
          <p:spPr>
            <a:xfrm>
              <a:off x="8212905" y="3382000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B495FD-0BF0-27AA-BE49-276D1BC101C6}"/>
                </a:ext>
              </a:extLst>
            </p:cNvPr>
            <p:cNvSpPr txBox="1"/>
            <p:nvPr/>
          </p:nvSpPr>
          <p:spPr>
            <a:xfrm>
              <a:off x="8219898" y="4090856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A366C7-BE3D-8917-1509-E7B570F9933E}"/>
                </a:ext>
              </a:extLst>
            </p:cNvPr>
            <p:cNvSpPr txBox="1"/>
            <p:nvPr/>
          </p:nvSpPr>
          <p:spPr>
            <a:xfrm>
              <a:off x="8536389" y="3348921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Type 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C72A428-2383-C81B-7C61-CE615539F306}"/>
                </a:ext>
              </a:extLst>
            </p:cNvPr>
            <p:cNvSpPr txBox="1"/>
            <p:nvPr/>
          </p:nvSpPr>
          <p:spPr>
            <a:xfrm>
              <a:off x="8529698" y="2658534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Type 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4CF188-669C-202D-925D-98235C833458}"/>
                </a:ext>
              </a:extLst>
            </p:cNvPr>
            <p:cNvSpPr txBox="1"/>
            <p:nvPr/>
          </p:nvSpPr>
          <p:spPr>
            <a:xfrm>
              <a:off x="8521046" y="1989989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Normal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21130A9-B929-3345-221D-544272724340}"/>
                </a:ext>
              </a:extLst>
            </p:cNvPr>
            <p:cNvSpPr txBox="1"/>
            <p:nvPr/>
          </p:nvSpPr>
          <p:spPr>
            <a:xfrm>
              <a:off x="8521045" y="4011663"/>
              <a:ext cx="99889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Type 3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35A1639-715B-5C9F-910E-AC5D8908DF61}"/>
              </a:ext>
            </a:extLst>
          </p:cNvPr>
          <p:cNvSpPr txBox="1"/>
          <p:nvPr/>
        </p:nvSpPr>
        <p:spPr>
          <a:xfrm>
            <a:off x="1200252" y="4669321"/>
            <a:ext cx="158058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 = 0.001 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4AF076-0F9B-AC5B-0BF9-5879BEBCE91D}"/>
              </a:ext>
            </a:extLst>
          </p:cNvPr>
          <p:cNvSpPr txBox="1"/>
          <p:nvPr/>
        </p:nvSpPr>
        <p:spPr>
          <a:xfrm>
            <a:off x="6905806" y="4669321"/>
            <a:ext cx="19141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Type2 Detection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5E2B08-CD02-0F79-E72B-6F95F7906090}"/>
              </a:ext>
            </a:extLst>
          </p:cNvPr>
          <p:cNvSpPr txBox="1"/>
          <p:nvPr/>
        </p:nvSpPr>
        <p:spPr>
          <a:xfrm>
            <a:off x="309792" y="5388542"/>
            <a:ext cx="92864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1ms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대응하여 실시간 고장패턴 탐지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특정 주기로 반복되는 유형별 패턴을 학습하기 어려워 성능이 다소 낮은 경향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396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44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09792" y="1174216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 이미징 적용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D21-8ED4-2004-BD82-C07BCF54A5C1}"/>
              </a:ext>
            </a:extLst>
          </p:cNvPr>
          <p:cNvSpPr txBox="1"/>
          <p:nvPr/>
        </p:nvSpPr>
        <p:spPr>
          <a:xfrm>
            <a:off x="259359" y="333015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문제 정의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62A746-4B21-1634-E00B-99E3206A750C}"/>
              </a:ext>
            </a:extLst>
          </p:cNvPr>
          <p:cNvSpPr/>
          <p:nvPr/>
        </p:nvSpPr>
        <p:spPr>
          <a:xfrm>
            <a:off x="7559879" y="2074142"/>
            <a:ext cx="503339" cy="50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83354B-2DBD-60B0-21CE-073565F1C93F}"/>
              </a:ext>
            </a:extLst>
          </p:cNvPr>
          <p:cNvSpPr/>
          <p:nvPr/>
        </p:nvSpPr>
        <p:spPr>
          <a:xfrm>
            <a:off x="7559879" y="2742758"/>
            <a:ext cx="503339" cy="50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F28A0EE-466B-BB18-B51E-32250B9D2E5A}"/>
              </a:ext>
            </a:extLst>
          </p:cNvPr>
          <p:cNvSpPr/>
          <p:nvPr/>
        </p:nvSpPr>
        <p:spPr>
          <a:xfrm>
            <a:off x="7559879" y="3411374"/>
            <a:ext cx="503339" cy="50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19FE2E6-3068-18E3-494D-F99E8D851B4D}"/>
              </a:ext>
            </a:extLst>
          </p:cNvPr>
          <p:cNvSpPr/>
          <p:nvPr/>
        </p:nvSpPr>
        <p:spPr>
          <a:xfrm>
            <a:off x="7559878" y="4079990"/>
            <a:ext cx="503339" cy="50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6C01822-1547-1333-4FCA-F94459439A79}"/>
              </a:ext>
            </a:extLst>
          </p:cNvPr>
          <p:cNvSpPr/>
          <p:nvPr/>
        </p:nvSpPr>
        <p:spPr>
          <a:xfrm>
            <a:off x="3297571" y="2130361"/>
            <a:ext cx="2784447" cy="2335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C18307-8ECE-3198-FACE-B38A471B8FD0}"/>
              </a:ext>
            </a:extLst>
          </p:cNvPr>
          <p:cNvSpPr txBox="1"/>
          <p:nvPr/>
        </p:nvSpPr>
        <p:spPr>
          <a:xfrm>
            <a:off x="3491943" y="2189363"/>
            <a:ext cx="2460674" cy="1556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Epoch = 200~400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Accuracy</a:t>
            </a:r>
          </a:p>
          <a:p>
            <a:pPr algn="ctr">
              <a:lnSpc>
                <a:spcPct val="150000"/>
              </a:lnSpc>
            </a:pPr>
            <a:endParaRPr lang="en-US" altLang="ko-KR" sz="16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CNN : 99%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50AF49-5124-D4C9-23BF-979218DF7022}"/>
              </a:ext>
            </a:extLst>
          </p:cNvPr>
          <p:cNvSpPr txBox="1"/>
          <p:nvPr/>
        </p:nvSpPr>
        <p:spPr>
          <a:xfrm>
            <a:off x="483083" y="1987335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C1FEC-8D06-2CCF-C8C5-A86A68421C5F}"/>
              </a:ext>
            </a:extLst>
          </p:cNvPr>
          <p:cNvSpPr txBox="1"/>
          <p:nvPr/>
        </p:nvSpPr>
        <p:spPr>
          <a:xfrm>
            <a:off x="456547" y="2731866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3414E-718A-CB59-20F9-3B39BA3F229B}"/>
              </a:ext>
            </a:extLst>
          </p:cNvPr>
          <p:cNvSpPr txBox="1"/>
          <p:nvPr/>
        </p:nvSpPr>
        <p:spPr>
          <a:xfrm>
            <a:off x="456547" y="3400482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A63F4E-02B6-BF3C-E5A1-B80F191835D2}"/>
              </a:ext>
            </a:extLst>
          </p:cNvPr>
          <p:cNvSpPr txBox="1"/>
          <p:nvPr/>
        </p:nvSpPr>
        <p:spPr>
          <a:xfrm>
            <a:off x="449203" y="4069098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sensor4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FDC5388-8101-7C5E-B959-7D4FEDB60815}"/>
              </a:ext>
            </a:extLst>
          </p:cNvPr>
          <p:cNvCxnSpPr>
            <a:cxnSpLocks/>
          </p:cNvCxnSpPr>
          <p:nvPr/>
        </p:nvCxnSpPr>
        <p:spPr>
          <a:xfrm>
            <a:off x="2072078" y="2314920"/>
            <a:ext cx="1225493" cy="67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72446CD-D30D-D07D-6675-EE6FC548CD9B}"/>
              </a:ext>
            </a:extLst>
          </p:cNvPr>
          <p:cNvCxnSpPr>
            <a:cxnSpLocks/>
          </p:cNvCxnSpPr>
          <p:nvPr/>
        </p:nvCxnSpPr>
        <p:spPr>
          <a:xfrm>
            <a:off x="2072078" y="2983536"/>
            <a:ext cx="1225912" cy="30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A6BC4E8-C444-B080-37DE-00BEDB4E0528}"/>
              </a:ext>
            </a:extLst>
          </p:cNvPr>
          <p:cNvCxnSpPr>
            <a:cxnSpLocks/>
          </p:cNvCxnSpPr>
          <p:nvPr/>
        </p:nvCxnSpPr>
        <p:spPr>
          <a:xfrm flipV="1">
            <a:off x="1990542" y="3526317"/>
            <a:ext cx="1314373" cy="6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72B87F0-FA31-79C7-7412-C9154023B4BB}"/>
              </a:ext>
            </a:extLst>
          </p:cNvPr>
          <p:cNvCxnSpPr>
            <a:cxnSpLocks/>
          </p:cNvCxnSpPr>
          <p:nvPr/>
        </p:nvCxnSpPr>
        <p:spPr>
          <a:xfrm flipV="1">
            <a:off x="1990542" y="3752900"/>
            <a:ext cx="1307028" cy="50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DF17C5D-1752-6819-1AB0-428C4DF62B7E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090613" y="3346968"/>
            <a:ext cx="1469266" cy="316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BDBA629-9217-B0DE-3D0F-4DA5A723DC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090613" y="2325812"/>
            <a:ext cx="1469266" cy="657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F382293-3FEF-0CBA-8B5E-81EDA1383656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090614" y="3503017"/>
            <a:ext cx="1469264" cy="82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78E0578-931C-EC63-AF85-FE4EB52022F0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090614" y="2994428"/>
            <a:ext cx="1469265" cy="19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2121C89-69A7-C757-054D-37A3DCADD01D}"/>
              </a:ext>
            </a:extLst>
          </p:cNvPr>
          <p:cNvSpPr txBox="1"/>
          <p:nvPr/>
        </p:nvSpPr>
        <p:spPr>
          <a:xfrm>
            <a:off x="8198033" y="1995523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31C5C7-7769-9716-307E-5914A1A38D32}"/>
              </a:ext>
            </a:extLst>
          </p:cNvPr>
          <p:cNvSpPr txBox="1"/>
          <p:nvPr/>
        </p:nvSpPr>
        <p:spPr>
          <a:xfrm>
            <a:off x="8198033" y="2673144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9EBFE8-65B8-F214-3CC3-B100A2C3544C}"/>
              </a:ext>
            </a:extLst>
          </p:cNvPr>
          <p:cNvSpPr txBox="1"/>
          <p:nvPr/>
        </p:nvSpPr>
        <p:spPr>
          <a:xfrm>
            <a:off x="8212905" y="3382000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B495FD-0BF0-27AA-BE49-276D1BC101C6}"/>
              </a:ext>
            </a:extLst>
          </p:cNvPr>
          <p:cNvSpPr txBox="1"/>
          <p:nvPr/>
        </p:nvSpPr>
        <p:spPr>
          <a:xfrm>
            <a:off x="8219898" y="4090856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A366C7-BE3D-8917-1509-E7B570F9933E}"/>
              </a:ext>
            </a:extLst>
          </p:cNvPr>
          <p:cNvSpPr txBox="1"/>
          <p:nvPr/>
        </p:nvSpPr>
        <p:spPr>
          <a:xfrm>
            <a:off x="8536389" y="3348921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Type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72A428-2383-C81B-7C61-CE615539F306}"/>
              </a:ext>
            </a:extLst>
          </p:cNvPr>
          <p:cNvSpPr txBox="1"/>
          <p:nvPr/>
        </p:nvSpPr>
        <p:spPr>
          <a:xfrm>
            <a:off x="8529698" y="2658534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Type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4CF188-669C-202D-925D-98235C833458}"/>
              </a:ext>
            </a:extLst>
          </p:cNvPr>
          <p:cNvSpPr txBox="1"/>
          <p:nvPr/>
        </p:nvSpPr>
        <p:spPr>
          <a:xfrm>
            <a:off x="8521046" y="1989989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Normal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1130A9-B929-3345-221D-544272724340}"/>
              </a:ext>
            </a:extLst>
          </p:cNvPr>
          <p:cNvSpPr txBox="1"/>
          <p:nvPr/>
        </p:nvSpPr>
        <p:spPr>
          <a:xfrm>
            <a:off x="8521045" y="4011663"/>
            <a:ext cx="9988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Type 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5A1639-715B-5C9F-910E-AC5D8908DF61}"/>
              </a:ext>
            </a:extLst>
          </p:cNvPr>
          <p:cNvSpPr txBox="1"/>
          <p:nvPr/>
        </p:nvSpPr>
        <p:spPr>
          <a:xfrm>
            <a:off x="1281788" y="4706431"/>
            <a:ext cx="158058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 = 0.03 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4AF076-0F9B-AC5B-0BF9-5879BEBCE91D}"/>
              </a:ext>
            </a:extLst>
          </p:cNvPr>
          <p:cNvSpPr txBox="1"/>
          <p:nvPr/>
        </p:nvSpPr>
        <p:spPr>
          <a:xfrm>
            <a:off x="6905806" y="4669321"/>
            <a:ext cx="19141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Type2 Detection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5E2B08-CD02-0F79-E72B-6F95F7906090}"/>
              </a:ext>
            </a:extLst>
          </p:cNvPr>
          <p:cNvSpPr txBox="1"/>
          <p:nvPr/>
        </p:nvSpPr>
        <p:spPr>
          <a:xfrm>
            <a:off x="309791" y="5479537"/>
            <a:ext cx="92864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0.037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초 단위로 대응하여 실시간 고장패턴 탐지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 window = 37 )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지역적인 패턴을 포착할 수 있어 매우 높은 성능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457F5F-E4D5-1606-5B03-AE07CEFF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14" y="1972217"/>
            <a:ext cx="557300" cy="5496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58CDC6-2C25-AEE9-2620-D9FBA53E3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9" t="7382" r="51673" b="-1835"/>
          <a:stretch/>
        </p:blipFill>
        <p:spPr>
          <a:xfrm>
            <a:off x="1556186" y="2685390"/>
            <a:ext cx="552278" cy="5642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989FE7C-2285-6895-23FA-2B1716BB4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9" t="7382" r="51673" b="-1835"/>
          <a:stretch/>
        </p:blipFill>
        <p:spPr>
          <a:xfrm>
            <a:off x="1552865" y="4086802"/>
            <a:ext cx="552278" cy="564270"/>
          </a:xfrm>
          <a:prstGeom prst="rect">
            <a:avLst/>
          </a:prstGeom>
        </p:spPr>
      </p:pic>
      <p:sp>
        <p:nvSpPr>
          <p:cNvPr id="37" name="곱하기 기호 36">
            <a:extLst>
              <a:ext uri="{FF2B5EF4-FFF2-40B4-BE49-F238E27FC236}">
                <a16:creationId xmlns:a16="http://schemas.microsoft.com/office/drawing/2014/main" id="{733AF4AF-45EC-620F-2AE4-928F25517571}"/>
              </a:ext>
            </a:extLst>
          </p:cNvPr>
          <p:cNvSpPr/>
          <p:nvPr/>
        </p:nvSpPr>
        <p:spPr>
          <a:xfrm>
            <a:off x="1567891" y="3319166"/>
            <a:ext cx="552278" cy="64009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9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45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09792" y="1174216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CNN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모델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26E00-C575-8F2B-DE6E-12062B2FB67F}"/>
              </a:ext>
            </a:extLst>
          </p:cNvPr>
          <p:cNvSpPr txBox="1"/>
          <p:nvPr/>
        </p:nvSpPr>
        <p:spPr>
          <a:xfrm>
            <a:off x="309792" y="1905908"/>
            <a:ext cx="8574149" cy="3362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짧은 구간의 시간관계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패턴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만을 반영해도 충분히 분류 가능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기존 가이드라인과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Input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차원이 다르므로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모델의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hyper parameter,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parameter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수를 비슷하게 맞춘 상태에서 성능 비교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다양한 척도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변화를 주어 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성능을 관찰하기 위해 모델 복잡도를 매우 낮춤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Early_Stopping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Callback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회로 짧게 설정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46DA89-C304-2D32-0AD4-BCD56A20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921" y="3721897"/>
            <a:ext cx="3580520" cy="285671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3EF0165-395D-D136-78B4-4DE2BBF5A5D7}"/>
              </a:ext>
            </a:extLst>
          </p:cNvPr>
          <p:cNvSpPr/>
          <p:nvPr/>
        </p:nvSpPr>
        <p:spPr>
          <a:xfrm>
            <a:off x="6568579" y="6012092"/>
            <a:ext cx="553673" cy="33442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F573-46A1-2546-48D1-CFBE8516C928}"/>
              </a:ext>
            </a:extLst>
          </p:cNvPr>
          <p:cNvSpPr txBox="1"/>
          <p:nvPr/>
        </p:nvSpPr>
        <p:spPr>
          <a:xfrm>
            <a:off x="419574" y="373596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모델 구축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366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74A64-BEB0-4A7A-40DA-0051C6F28107}"/>
              </a:ext>
            </a:extLst>
          </p:cNvPr>
          <p:cNvSpPr txBox="1"/>
          <p:nvPr/>
        </p:nvSpPr>
        <p:spPr>
          <a:xfrm>
            <a:off x="641058" y="2389060"/>
            <a:ext cx="86238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성능 평가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5918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47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09792" y="1174216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별로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생성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-&gt; 3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개의 다중입력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= 3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장의 이미지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8499F-6596-BDCF-5E13-694935A8247A}"/>
              </a:ext>
            </a:extLst>
          </p:cNvPr>
          <p:cNvSpPr txBox="1"/>
          <p:nvPr/>
        </p:nvSpPr>
        <p:spPr>
          <a:xfrm>
            <a:off x="309792" y="380298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단일 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vs </a:t>
            </a:r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다중입력 성능 비교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BE400-FBB3-CD7C-1C0B-BA797BFFF347}"/>
              </a:ext>
            </a:extLst>
          </p:cNvPr>
          <p:cNvSpPr txBox="1"/>
          <p:nvPr/>
        </p:nvSpPr>
        <p:spPr>
          <a:xfrm>
            <a:off x="592366" y="1905680"/>
            <a:ext cx="207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Sensor1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단일 입력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9C901A-C626-BA60-813A-1B7AF231A788}"/>
              </a:ext>
            </a:extLst>
          </p:cNvPr>
          <p:cNvSpPr txBox="1"/>
          <p:nvPr/>
        </p:nvSpPr>
        <p:spPr>
          <a:xfrm>
            <a:off x="7155830" y="1900640"/>
            <a:ext cx="229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 3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다중 입력 </a:t>
            </a:r>
            <a:endParaRPr lang="ko-KR" alt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4C2043B-4396-A46C-1A44-30C550C0E458}"/>
              </a:ext>
            </a:extLst>
          </p:cNvPr>
          <p:cNvSpPr txBox="1"/>
          <p:nvPr/>
        </p:nvSpPr>
        <p:spPr>
          <a:xfrm>
            <a:off x="309792" y="5109632"/>
            <a:ext cx="9286415" cy="156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동일 모델 적용시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Input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간 상관관계는 작고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개별적으로 유의미하게 반복적인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(Informative)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패턴을 보여주는 입력에 한해서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다중입력 성능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단일 입력 성능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FD3F1703-AD64-0EED-7026-D1223A3BD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1" y="2435750"/>
            <a:ext cx="2937047" cy="2195871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4026802F-D26A-9B3E-D1F9-2D70486D8507}"/>
              </a:ext>
            </a:extLst>
          </p:cNvPr>
          <p:cNvSpPr txBox="1"/>
          <p:nvPr/>
        </p:nvSpPr>
        <p:spPr>
          <a:xfrm>
            <a:off x="3073829" y="3280768"/>
            <a:ext cx="207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BD5CE13-8C4C-0069-2B93-22D586ED67CC}"/>
              </a:ext>
            </a:extLst>
          </p:cNvPr>
          <p:cNvSpPr txBox="1"/>
          <p:nvPr/>
        </p:nvSpPr>
        <p:spPr>
          <a:xfrm>
            <a:off x="6317077" y="3320013"/>
            <a:ext cx="207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 </a:t>
            </a: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15B1D796-5B0C-5757-C15E-DFE83FE99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615" y="2462182"/>
            <a:ext cx="2937046" cy="2156034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0E6B2963-A06A-16ED-5596-013C8B7E66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39"/>
          <a:stretch/>
        </p:blipFill>
        <p:spPr>
          <a:xfrm>
            <a:off x="6696889" y="2435750"/>
            <a:ext cx="3029858" cy="227720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9D7EFEBF-8442-0036-51AE-842F8443C92F}"/>
              </a:ext>
            </a:extLst>
          </p:cNvPr>
          <p:cNvSpPr txBox="1"/>
          <p:nvPr/>
        </p:nvSpPr>
        <p:spPr>
          <a:xfrm>
            <a:off x="3855140" y="1923205"/>
            <a:ext cx="229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 4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다중 입력 </a:t>
            </a:r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A7970E-646B-1610-F57A-32CAA62C576C}"/>
              </a:ext>
            </a:extLst>
          </p:cNvPr>
          <p:cNvSpPr txBox="1"/>
          <p:nvPr/>
        </p:nvSpPr>
        <p:spPr>
          <a:xfrm>
            <a:off x="699307" y="4801148"/>
            <a:ext cx="182681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Test_acc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= 0.873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18B577-9D0D-D7C3-C0ED-1D843335D0BE}"/>
              </a:ext>
            </a:extLst>
          </p:cNvPr>
          <p:cNvSpPr txBox="1"/>
          <p:nvPr/>
        </p:nvSpPr>
        <p:spPr>
          <a:xfrm>
            <a:off x="3939649" y="4801148"/>
            <a:ext cx="182681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Test_acc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= 0.975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CD55C07-1297-50BA-4C8D-5CA1E191BDDB}"/>
              </a:ext>
            </a:extLst>
          </p:cNvPr>
          <p:cNvSpPr txBox="1"/>
          <p:nvPr/>
        </p:nvSpPr>
        <p:spPr>
          <a:xfrm>
            <a:off x="7048010" y="4804349"/>
            <a:ext cx="196176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Test_acc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= 0.9775</a:t>
            </a:r>
          </a:p>
        </p:txBody>
      </p:sp>
    </p:spTree>
    <p:extLst>
      <p:ext uri="{BB962C8B-B14F-4D97-AF65-F5344CB8AC3E}">
        <p14:creationId xmlns:p14="http://schemas.microsoft.com/office/powerpoint/2010/main" val="256932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48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309792" y="1174216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Confusion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8499F-6596-BDCF-5E13-694935A8247A}"/>
              </a:ext>
            </a:extLst>
          </p:cNvPr>
          <p:cNvSpPr txBox="1"/>
          <p:nvPr/>
        </p:nvSpPr>
        <p:spPr>
          <a:xfrm>
            <a:off x="309792" y="380298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단일 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vs </a:t>
            </a:r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다중입력 성능 비교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BE400-FBB3-CD7C-1C0B-BA797BFFF347}"/>
              </a:ext>
            </a:extLst>
          </p:cNvPr>
          <p:cNvSpPr txBox="1"/>
          <p:nvPr/>
        </p:nvSpPr>
        <p:spPr>
          <a:xfrm>
            <a:off x="759985" y="5499118"/>
            <a:ext cx="207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Sensor1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단일 입력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9C901A-C626-BA60-813A-1B7AF231A788}"/>
              </a:ext>
            </a:extLst>
          </p:cNvPr>
          <p:cNvSpPr txBox="1"/>
          <p:nvPr/>
        </p:nvSpPr>
        <p:spPr>
          <a:xfrm>
            <a:off x="7087993" y="5499118"/>
            <a:ext cx="229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 3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다중 입력 </a:t>
            </a:r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D7EFEBF-8442-0036-51AE-842F8443C92F}"/>
              </a:ext>
            </a:extLst>
          </p:cNvPr>
          <p:cNvSpPr txBox="1"/>
          <p:nvPr/>
        </p:nvSpPr>
        <p:spPr>
          <a:xfrm>
            <a:off x="3694926" y="5499118"/>
            <a:ext cx="229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Sensor 4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다중 입력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4A3D6-E7E4-88C6-AEBE-8C573BF4A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55"/>
          <a:stretch/>
        </p:blipFill>
        <p:spPr>
          <a:xfrm>
            <a:off x="200010" y="2318407"/>
            <a:ext cx="2974812" cy="29174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953ED7-88C3-7EDE-7219-34127D8E2C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71"/>
          <a:stretch/>
        </p:blipFill>
        <p:spPr>
          <a:xfrm>
            <a:off x="3318634" y="2283461"/>
            <a:ext cx="2935621" cy="29174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D3C117-EE97-D32F-D5A9-637FA873B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611" y="2428510"/>
            <a:ext cx="3185461" cy="27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07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49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1412821" y="1046188"/>
            <a:ext cx="65494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MTF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D21-8ED4-2004-BD82-C07BCF54A5C1}"/>
              </a:ext>
            </a:extLst>
          </p:cNvPr>
          <p:cNvSpPr txBox="1"/>
          <p:nvPr/>
        </p:nvSpPr>
        <p:spPr>
          <a:xfrm>
            <a:off x="259359" y="333015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이미지 기법 간 성능 비교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5BDEE-4928-DB1F-265E-7ABDBC32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39"/>
          <a:stretch/>
        </p:blipFill>
        <p:spPr>
          <a:xfrm>
            <a:off x="208512" y="3666790"/>
            <a:ext cx="3029858" cy="22772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A90BA9-A0B7-9B13-FFFB-C1CA7A89B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880" y="3666790"/>
            <a:ext cx="3068357" cy="2292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E371C9-8260-5822-BA63-D2B774407AE1}"/>
              </a:ext>
            </a:extLst>
          </p:cNvPr>
          <p:cNvSpPr txBox="1"/>
          <p:nvPr/>
        </p:nvSpPr>
        <p:spPr>
          <a:xfrm>
            <a:off x="4628361" y="1053692"/>
            <a:ext cx="65494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E9C67-B4B3-D5D6-2B64-D3F9B8A4A605}"/>
              </a:ext>
            </a:extLst>
          </p:cNvPr>
          <p:cNvSpPr txBox="1"/>
          <p:nvPr/>
        </p:nvSpPr>
        <p:spPr>
          <a:xfrm>
            <a:off x="7838237" y="1046188"/>
            <a:ext cx="65494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RP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2B99F5-1256-BC86-8DF9-56515545BA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730" t="-194" r="67297" b="194"/>
          <a:stretch/>
        </p:blipFill>
        <p:spPr>
          <a:xfrm>
            <a:off x="654340" y="1582583"/>
            <a:ext cx="2092875" cy="18682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55B3C6-9AB1-D20C-84D9-55EC224E5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33" r="33131"/>
          <a:stretch/>
        </p:blipFill>
        <p:spPr>
          <a:xfrm>
            <a:off x="3956427" y="1530883"/>
            <a:ext cx="1993146" cy="19199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5F1A60-059D-D062-C82F-D81B69578E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245"/>
          <a:stretch/>
        </p:blipFill>
        <p:spPr>
          <a:xfrm>
            <a:off x="7027173" y="1511218"/>
            <a:ext cx="1988192" cy="19199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E55239-E0BC-05E0-721A-5C3BAA8CF6B3}"/>
              </a:ext>
            </a:extLst>
          </p:cNvPr>
          <p:cNvSpPr txBox="1"/>
          <p:nvPr/>
        </p:nvSpPr>
        <p:spPr>
          <a:xfrm>
            <a:off x="716085" y="6070693"/>
            <a:ext cx="479548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Test_acc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= 0.9775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2AC6C-747B-3048-813C-D9D6D6BE22BC}"/>
              </a:ext>
            </a:extLst>
          </p:cNvPr>
          <p:cNvSpPr txBox="1"/>
          <p:nvPr/>
        </p:nvSpPr>
        <p:spPr>
          <a:xfrm>
            <a:off x="3956427" y="6070693"/>
            <a:ext cx="199314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Test_acc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= 0.9791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5CD85-852B-4E27-721F-14F2883E3C4D}"/>
              </a:ext>
            </a:extLst>
          </p:cNvPr>
          <p:cNvSpPr txBox="1"/>
          <p:nvPr/>
        </p:nvSpPr>
        <p:spPr>
          <a:xfrm>
            <a:off x="7081565" y="6010093"/>
            <a:ext cx="199314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Test_acc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= 0.9986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C12DDBE-4328-9F59-F5E0-205D0B1ED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786" y="3666790"/>
            <a:ext cx="2893473" cy="21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74A64-BEB0-4A7A-40DA-0051C6F28107}"/>
              </a:ext>
            </a:extLst>
          </p:cNvPr>
          <p:cNvSpPr txBox="1"/>
          <p:nvPr/>
        </p:nvSpPr>
        <p:spPr>
          <a:xfrm>
            <a:off x="641058" y="2398892"/>
            <a:ext cx="86238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선행 연구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5704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50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322CE3-ACB8-F989-828C-D8CD8FF326F7}"/>
              </a:ext>
            </a:extLst>
          </p:cNvPr>
          <p:cNvSpPr txBox="1"/>
          <p:nvPr/>
        </p:nvSpPr>
        <p:spPr>
          <a:xfrm>
            <a:off x="1203096" y="5456638"/>
            <a:ext cx="65494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MTF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B529A-A55C-A368-254A-95A442D22C2D}"/>
              </a:ext>
            </a:extLst>
          </p:cNvPr>
          <p:cNvSpPr txBox="1"/>
          <p:nvPr/>
        </p:nvSpPr>
        <p:spPr>
          <a:xfrm>
            <a:off x="4399027" y="5456638"/>
            <a:ext cx="65494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4540B5-5337-3A54-B7BF-968AA35D6D29}"/>
              </a:ext>
            </a:extLst>
          </p:cNvPr>
          <p:cNvSpPr txBox="1"/>
          <p:nvPr/>
        </p:nvSpPr>
        <p:spPr>
          <a:xfrm>
            <a:off x="7452344" y="5456638"/>
            <a:ext cx="5759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A71A08-A055-D61F-7C19-C75DDADBC300}"/>
              </a:ext>
            </a:extLst>
          </p:cNvPr>
          <p:cNvSpPr txBox="1"/>
          <p:nvPr/>
        </p:nvSpPr>
        <p:spPr>
          <a:xfrm>
            <a:off x="259360" y="366571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이미지 기법 간 성능 비교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7AA806-1168-811A-1ACF-19D86F6BC664}"/>
              </a:ext>
            </a:extLst>
          </p:cNvPr>
          <p:cNvSpPr txBox="1"/>
          <p:nvPr/>
        </p:nvSpPr>
        <p:spPr>
          <a:xfrm>
            <a:off x="309792" y="1174216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Confusion Matrix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FE5831-6038-16B0-E82A-94F2D0432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73"/>
          <a:stretch/>
        </p:blipFill>
        <p:spPr>
          <a:xfrm>
            <a:off x="3101539" y="2190718"/>
            <a:ext cx="2957885" cy="29632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C8E0988-CF74-CEC9-2425-6CEAC484B0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271"/>
          <a:stretch/>
        </p:blipFill>
        <p:spPr>
          <a:xfrm>
            <a:off x="82865" y="2190718"/>
            <a:ext cx="3018674" cy="296327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4D2E3D2-584E-5318-6457-DA764891B6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233"/>
          <a:stretch/>
        </p:blipFill>
        <p:spPr>
          <a:xfrm>
            <a:off x="6155088" y="2168859"/>
            <a:ext cx="3053549" cy="296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93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51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D21-8ED4-2004-BD82-C07BCF54A5C1}"/>
              </a:ext>
            </a:extLst>
          </p:cNvPr>
          <p:cNvSpPr txBox="1"/>
          <p:nvPr/>
        </p:nvSpPr>
        <p:spPr>
          <a:xfrm>
            <a:off x="259359" y="333015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Window size </a:t>
            </a:r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변화에 따른 성능 비교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453D74-163C-0F59-2CC1-B8A521E51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0" y="1667762"/>
            <a:ext cx="2106932" cy="2055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DB7F09-A185-39B7-087A-8C9350E152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45"/>
          <a:stretch/>
        </p:blipFill>
        <p:spPr>
          <a:xfrm>
            <a:off x="3841185" y="1667761"/>
            <a:ext cx="2128183" cy="20551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00696E-311F-50C7-EE9E-635F78174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30" y="3867560"/>
            <a:ext cx="2891943" cy="23701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827728-E6C4-77BC-9390-257765705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351" y="1664361"/>
            <a:ext cx="2025494" cy="1986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5527C0-4DD7-7A68-20D8-DC0ECABFC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539" y="3969629"/>
            <a:ext cx="2893473" cy="2166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053E41-FC7C-FB41-DEC9-B964B0F5A3A6}"/>
              </a:ext>
            </a:extLst>
          </p:cNvPr>
          <p:cNvSpPr txBox="1"/>
          <p:nvPr/>
        </p:nvSpPr>
        <p:spPr>
          <a:xfrm>
            <a:off x="1533749" y="1141141"/>
            <a:ext cx="60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13E1E9-3676-1425-9514-4061C081318C}"/>
              </a:ext>
            </a:extLst>
          </p:cNvPr>
          <p:cNvSpPr txBox="1"/>
          <p:nvPr/>
        </p:nvSpPr>
        <p:spPr>
          <a:xfrm>
            <a:off x="4714336" y="1141141"/>
            <a:ext cx="60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37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04F422-F2AD-DB70-7B8C-70E3EA164E8D}"/>
              </a:ext>
            </a:extLst>
          </p:cNvPr>
          <p:cNvSpPr txBox="1"/>
          <p:nvPr/>
        </p:nvSpPr>
        <p:spPr>
          <a:xfrm>
            <a:off x="7590947" y="1141141"/>
            <a:ext cx="60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64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8E16132-8244-965E-BD46-0509C0877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4442" y="3969629"/>
            <a:ext cx="2855312" cy="21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29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52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7AD21-8ED4-2004-BD82-C07BCF54A5C1}"/>
              </a:ext>
            </a:extLst>
          </p:cNvPr>
          <p:cNvSpPr txBox="1"/>
          <p:nvPr/>
        </p:nvSpPr>
        <p:spPr>
          <a:xfrm>
            <a:off x="259359" y="333015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Window size </a:t>
            </a:r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변화에 따른 성능 비교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453D74-163C-0F59-2CC1-B8A521E51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88" y="1789993"/>
            <a:ext cx="1083275" cy="1056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DB7F09-A185-39B7-087A-8C9350E152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45"/>
          <a:stretch/>
        </p:blipFill>
        <p:spPr>
          <a:xfrm>
            <a:off x="4405898" y="1789993"/>
            <a:ext cx="1094201" cy="10566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2AFBC3-7586-83BA-0116-1445C19EB3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43" r="14023"/>
          <a:stretch/>
        </p:blipFill>
        <p:spPr>
          <a:xfrm>
            <a:off x="259359" y="3233873"/>
            <a:ext cx="3028473" cy="27158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827728-E6C4-77BC-9390-257765705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704" y="1793409"/>
            <a:ext cx="1077241" cy="1056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106555-A45C-62B0-55FF-B297283D67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51" r="14233"/>
          <a:stretch/>
        </p:blipFill>
        <p:spPr>
          <a:xfrm>
            <a:off x="3287832" y="3233872"/>
            <a:ext cx="3053549" cy="2715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00BD5-AD57-39E9-2A32-0901F932F75B}"/>
              </a:ext>
            </a:extLst>
          </p:cNvPr>
          <p:cNvSpPr txBox="1"/>
          <p:nvPr/>
        </p:nvSpPr>
        <p:spPr>
          <a:xfrm>
            <a:off x="1533749" y="1141141"/>
            <a:ext cx="60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1E804-D5FF-D012-9567-857E6DBAD12C}"/>
              </a:ext>
            </a:extLst>
          </p:cNvPr>
          <p:cNvSpPr txBox="1"/>
          <p:nvPr/>
        </p:nvSpPr>
        <p:spPr>
          <a:xfrm>
            <a:off x="4714336" y="1141141"/>
            <a:ext cx="60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37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FD11A-18FC-E8C7-D352-EE5F5CAD4EA3}"/>
              </a:ext>
            </a:extLst>
          </p:cNvPr>
          <p:cNvSpPr txBox="1"/>
          <p:nvPr/>
        </p:nvSpPr>
        <p:spPr>
          <a:xfrm>
            <a:off x="7590947" y="1141141"/>
            <a:ext cx="60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64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1D05C-55BA-31A1-939E-B5F131793F0B}"/>
              </a:ext>
            </a:extLst>
          </p:cNvPr>
          <p:cNvSpPr txBox="1"/>
          <p:nvPr/>
        </p:nvSpPr>
        <p:spPr>
          <a:xfrm>
            <a:off x="259359" y="5882623"/>
            <a:ext cx="712932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동일한 모델에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input-size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증가하면서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FC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층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parameter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증가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Window size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증가할 수록 정확도 전체적으로 개선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DA8A3E7-5578-6351-BFFB-B123F1C064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265" r="15816" b="630"/>
          <a:stretch/>
        </p:blipFill>
        <p:spPr>
          <a:xfrm>
            <a:off x="6341381" y="3148672"/>
            <a:ext cx="2818948" cy="257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84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53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26E00-C575-8F2B-DE6E-12062B2FB67F}"/>
              </a:ext>
            </a:extLst>
          </p:cNvPr>
          <p:cNvSpPr txBox="1"/>
          <p:nvPr/>
        </p:nvSpPr>
        <p:spPr>
          <a:xfrm>
            <a:off x="912135" y="1951181"/>
            <a:ext cx="317363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원본 시계열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1D CNN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F573-46A1-2546-48D1-CFBE8516C928}"/>
              </a:ext>
            </a:extLst>
          </p:cNvPr>
          <p:cNvSpPr txBox="1"/>
          <p:nvPr/>
        </p:nvSpPr>
        <p:spPr>
          <a:xfrm>
            <a:off x="419574" y="373596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원본 시계열 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vs </a:t>
            </a:r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이미징 시계열 성능 비교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37CBD0-60C6-6542-9E68-E5558310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14" y="2673559"/>
            <a:ext cx="4386112" cy="3256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789C6C-EF04-1C5D-24A8-B73BE9B989EB}"/>
              </a:ext>
            </a:extLst>
          </p:cNvPr>
          <p:cNvSpPr txBox="1"/>
          <p:nvPr/>
        </p:nvSpPr>
        <p:spPr>
          <a:xfrm>
            <a:off x="5113214" y="1934987"/>
            <a:ext cx="391256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이미징 시계열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2D CNN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3C483E-FFD5-0DCF-745C-63C875CC5672}"/>
              </a:ext>
            </a:extLst>
          </p:cNvPr>
          <p:cNvSpPr txBox="1"/>
          <p:nvPr/>
        </p:nvSpPr>
        <p:spPr>
          <a:xfrm>
            <a:off x="252119" y="1123357"/>
            <a:ext cx="928641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크게 개선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55D8B5-5E3F-B611-D57E-5689241D16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"/>
          <a:stretch/>
        </p:blipFill>
        <p:spPr>
          <a:xfrm>
            <a:off x="5113214" y="2844642"/>
            <a:ext cx="3788190" cy="2857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1BAABF-9AF3-DE53-10B8-024745461EFD}"/>
              </a:ext>
            </a:extLst>
          </p:cNvPr>
          <p:cNvSpPr txBox="1"/>
          <p:nvPr/>
        </p:nvSpPr>
        <p:spPr>
          <a:xfrm>
            <a:off x="252119" y="6118755"/>
            <a:ext cx="71293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동일한 모델에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input-size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증가하면서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FC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층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parameter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크게 증가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438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53FB9FB-B6CC-43D7-BDEA-106C6ECD8EAD}" type="slidenum">
              <a:rPr lang="ko-KR" altLang="en-US" smtClean="0"/>
              <a:pPr/>
              <a:t>54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21833-5FFE-5463-5995-D961FBEDE199}"/>
              </a:ext>
            </a:extLst>
          </p:cNvPr>
          <p:cNvSpPr txBox="1"/>
          <p:nvPr/>
        </p:nvSpPr>
        <p:spPr>
          <a:xfrm>
            <a:off x="419574" y="1133919"/>
            <a:ext cx="928641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가이드라인의 모델은 파라미터를 적게 활용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2D-CNN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모델과 파라미터 수가 유사하도록 층을 더 깊게 만듦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Window Size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= 37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통일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26E00-C575-8F2B-DE6E-12062B2FB67F}"/>
              </a:ext>
            </a:extLst>
          </p:cNvPr>
          <p:cNvSpPr txBox="1"/>
          <p:nvPr/>
        </p:nvSpPr>
        <p:spPr>
          <a:xfrm>
            <a:off x="707180" y="6049817"/>
            <a:ext cx="317363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원본 시계열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1D CNN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F573-46A1-2546-48D1-CFBE8516C928}"/>
              </a:ext>
            </a:extLst>
          </p:cNvPr>
          <p:cNvSpPr txBox="1"/>
          <p:nvPr/>
        </p:nvSpPr>
        <p:spPr>
          <a:xfrm>
            <a:off x="419574" y="373596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원본 시계열 </a:t>
            </a: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vs </a:t>
            </a:r>
            <a:r>
              <a:rPr lang="ko-KR" altLang="en-US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itchFamily="34" charset="0"/>
              </a:rPr>
              <a:t>이미징 시계열 성능 비교</a:t>
            </a:r>
            <a:endParaRPr lang="en-US" altLang="ko-KR" sz="2800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789C6C-EF04-1C5D-24A8-B73BE9B989EB}"/>
              </a:ext>
            </a:extLst>
          </p:cNvPr>
          <p:cNvSpPr txBox="1"/>
          <p:nvPr/>
        </p:nvSpPr>
        <p:spPr>
          <a:xfrm>
            <a:off x="5286251" y="6049817"/>
            <a:ext cx="391256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이미징 시계열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2D CNN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55D8B5-5E3F-B611-D57E-5689241D1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"/>
          <a:stretch/>
        </p:blipFill>
        <p:spPr>
          <a:xfrm>
            <a:off x="5020423" y="2808861"/>
            <a:ext cx="4005359" cy="30211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284C27-6E91-1C60-A8CD-4379941BB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04"/>
          <a:stretch/>
        </p:blipFill>
        <p:spPr>
          <a:xfrm>
            <a:off x="584763" y="2821948"/>
            <a:ext cx="4005359" cy="30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95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74A64-BEB0-4A7A-40DA-0051C6F28107}"/>
              </a:ext>
            </a:extLst>
          </p:cNvPr>
          <p:cNvSpPr txBox="1"/>
          <p:nvPr/>
        </p:nvSpPr>
        <p:spPr>
          <a:xfrm>
            <a:off x="641058" y="2398892"/>
            <a:ext cx="86238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8.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한계 및 의의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3245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EE753-999A-66C1-9505-1A20F4AA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 </a:t>
            </a:r>
            <a:fld id="{553FB9FB-B6CC-43D7-BDEA-106C6ECD8E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0145E-2D02-044A-7421-E0462B0349B0}"/>
              </a:ext>
            </a:extLst>
          </p:cNvPr>
          <p:cNvSpPr txBox="1"/>
          <p:nvPr/>
        </p:nvSpPr>
        <p:spPr>
          <a:xfrm>
            <a:off x="259360" y="427838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이전 문제와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51871-920A-125D-7E37-E8C77EB5F51F}"/>
              </a:ext>
            </a:extLst>
          </p:cNvPr>
          <p:cNvSpPr txBox="1"/>
          <p:nvPr/>
        </p:nvSpPr>
        <p:spPr>
          <a:xfrm>
            <a:off x="285225" y="1058919"/>
            <a:ext cx="9387279" cy="75177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불량에서 시계열의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값이 크게 변화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함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노란 선에서 약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50 -&gt;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약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150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크게 증가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그러나 양불량이 정확히 반복되는 패턴을 주기로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라벨링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양불량의 패턴이 유사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－－－－－－－－－－－－－－－－－－－－－－－－－－－－－－－－－－－－－－－－－－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불량과 정상 사이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패턴에 차이가 있음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원본 시계열 만으로 패턴을 파악하기 어려움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분류 클래스별로 다양한 주기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패턴이 존재함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라벨링이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0.0001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초 단위로 되어있어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Window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Size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유동적으로 변경 가능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C1822F-7664-3B64-FF6F-62BEC887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89" y="1514302"/>
            <a:ext cx="7378130" cy="11775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786B65-4C82-18F7-D16F-34DF9D63C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07" t="79990" r="607" b="1167"/>
          <a:stretch/>
        </p:blipFill>
        <p:spPr>
          <a:xfrm>
            <a:off x="5050093" y="4428328"/>
            <a:ext cx="4459800" cy="731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FF0863-F26A-237F-CEA5-30E3E477A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07" t="58402" r="607" b="20662"/>
          <a:stretch/>
        </p:blipFill>
        <p:spPr>
          <a:xfrm>
            <a:off x="642020" y="4374135"/>
            <a:ext cx="4310980" cy="7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25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EE753-999A-66C1-9505-1A20F4AA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 </a:t>
            </a:r>
            <a:fld id="{553FB9FB-B6CC-43D7-BDEA-106C6ECD8E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0145E-2D02-044A-7421-E0462B0349B0}"/>
              </a:ext>
            </a:extLst>
          </p:cNvPr>
          <p:cNvSpPr txBox="1"/>
          <p:nvPr/>
        </p:nvSpPr>
        <p:spPr>
          <a:xfrm>
            <a:off x="259360" y="427838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연구 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51871-920A-125D-7E37-E8C77EB5F51F}"/>
              </a:ext>
            </a:extLst>
          </p:cNvPr>
          <p:cNvSpPr txBox="1"/>
          <p:nvPr/>
        </p:nvSpPr>
        <p:spPr>
          <a:xfrm>
            <a:off x="285225" y="1058919"/>
            <a:ext cx="9387279" cy="58557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시계열 이미징은 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차원 시계열에서는 파악하기 어려운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시간적으로 인접한 시간적 상관관계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패턴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포착하기 용이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해석적으로도 용이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그러나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짧은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(window length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수준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상관관계만 파악가능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대부분의 이미징 기법은 원래 시계열의 값에 대한 정보가 소실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패턴이나 급격한 변화 등의 규칙을 파악할 수 있도록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Window size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같은 파라미터를 적절하게 설정하는 것이 성능에 큰 영향을 미침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LSTM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순환신경망 모델을 함께 활용해 긴 시간적 상관관계로 확장 가능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087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EE753-999A-66C1-9505-1A20F4AA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 </a:t>
            </a:r>
            <a:fld id="{553FB9FB-B6CC-43D7-BDEA-106C6ECD8E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0145E-2D02-044A-7421-E0462B0349B0}"/>
              </a:ext>
            </a:extLst>
          </p:cNvPr>
          <p:cNvSpPr txBox="1"/>
          <p:nvPr/>
        </p:nvSpPr>
        <p:spPr>
          <a:xfrm>
            <a:off x="259360" y="427838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한계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51871-920A-125D-7E37-E8C77EB5F51F}"/>
              </a:ext>
            </a:extLst>
          </p:cNvPr>
          <p:cNvSpPr txBox="1"/>
          <p:nvPr/>
        </p:nvSpPr>
        <p:spPr>
          <a:xfrm>
            <a:off x="259361" y="1086910"/>
            <a:ext cx="9387279" cy="54402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이미징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전처리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기법에 존재하는 다양한 파라미터 최적화 및 변인으로서 통제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Ｘ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지도학습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균형적인 클래스 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유의미한 성능 비교 결과 도출 어려움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학습이 쉬운 환경 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앞선 논문에서 수정한 이미징 기법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=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소실되는 값의 크기 정보를 반영한 기법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초기 데이터 문제 해결 가능성 존재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원본 시계열 모델과 성능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비교시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정교하게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변인을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통제하여 비교하지 못함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46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EE753-999A-66C1-9505-1A20F4AA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 </a:t>
            </a:r>
            <a:fld id="{553FB9FB-B6CC-43D7-BDEA-106C6ECD8E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0145E-2D02-044A-7421-E0462B0349B0}"/>
              </a:ext>
            </a:extLst>
          </p:cNvPr>
          <p:cNvSpPr txBox="1"/>
          <p:nvPr/>
        </p:nvSpPr>
        <p:spPr>
          <a:xfrm>
            <a:off x="259360" y="427838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논의 방향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51871-920A-125D-7E37-E8C77EB5F51F}"/>
              </a:ext>
            </a:extLst>
          </p:cNvPr>
          <p:cNvSpPr txBox="1"/>
          <p:nvPr/>
        </p:nvSpPr>
        <p:spPr>
          <a:xfrm>
            <a:off x="259361" y="1086910"/>
            <a:ext cx="9387279" cy="29472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더 다양한 종류의 데이터에 적용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성능 비교 결과 일반화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더 어려운 문제에 대해 잘 적용되는지 실험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수가 부족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비지도학습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불균형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96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212529"/>
                </a:solidFill>
                <a:effectLst/>
                <a:latin typeface="-apple-system"/>
              </a:rPr>
              <a:t>Time Series to Images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67FBC-65AD-02C3-7532-55A746DB6A7E}"/>
              </a:ext>
            </a:extLst>
          </p:cNvPr>
          <p:cNvSpPr txBox="1"/>
          <p:nvPr/>
        </p:nvSpPr>
        <p:spPr>
          <a:xfrm>
            <a:off x="341739" y="1167075"/>
            <a:ext cx="92217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Time Series to Images: Monitoring the Condition of Industrial Assets with Deep Learning Image Processing Algorithms</a:t>
            </a:r>
          </a:p>
          <a:p>
            <a:pPr algn="ctr" latinLnBrk="0"/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ctr" latinLnBrk="0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Gabriel Rodriguez Garcia, Gabriel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Michau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Mélanie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Ducoffe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Jayant Sen Gupta, Olga Fink</a:t>
            </a:r>
            <a:endParaRPr lang="en-US" altLang="ko-KR" b="1" i="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b="1" i="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(2020)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EE218-E7E2-4C31-8136-E99AB62C43A3}"/>
              </a:ext>
            </a:extLst>
          </p:cNvPr>
          <p:cNvSpPr txBox="1"/>
          <p:nvPr/>
        </p:nvSpPr>
        <p:spPr>
          <a:xfrm>
            <a:off x="273131" y="3126577"/>
            <a:ext cx="8978303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가지 시계열 이미징 기법 적용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F1-score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기준 오름차순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Spectrogram (SP) / Scalogram (SC)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Gray-Scale (GS) Encoding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Markov Transition Field (MTF)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Gramian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Angular Field (GAF)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Recurrence Plot (RP)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FA3BDA-013D-68FA-DD67-B91B2FA4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62" y="3643576"/>
            <a:ext cx="4035744" cy="273879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C21330-2D0B-5936-71BF-3AAF91F5344D}"/>
              </a:ext>
            </a:extLst>
          </p:cNvPr>
          <p:cNvCxnSpPr>
            <a:cxnSpLocks/>
          </p:cNvCxnSpPr>
          <p:nvPr/>
        </p:nvCxnSpPr>
        <p:spPr>
          <a:xfrm>
            <a:off x="4892944" y="3126577"/>
            <a:ext cx="0" cy="3362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69E69F-F228-F5F1-4D4C-122B389373A9}"/>
              </a:ext>
            </a:extLst>
          </p:cNvPr>
          <p:cNvSpPr txBox="1"/>
          <p:nvPr/>
        </p:nvSpPr>
        <p:spPr>
          <a:xfrm>
            <a:off x="4952593" y="3126577"/>
            <a:ext cx="446021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대체로 원본 시계열보다 좋은 성능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078F82-762D-5427-93FA-0B0A1747871C}"/>
              </a:ext>
            </a:extLst>
          </p:cNvPr>
          <p:cNvSpPr/>
          <p:nvPr/>
        </p:nvSpPr>
        <p:spPr>
          <a:xfrm>
            <a:off x="5473279" y="4562760"/>
            <a:ext cx="3918786" cy="170179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98315E-7BDC-9673-BFCF-D54DFC688A1A}"/>
              </a:ext>
            </a:extLst>
          </p:cNvPr>
          <p:cNvSpPr/>
          <p:nvPr/>
        </p:nvSpPr>
        <p:spPr>
          <a:xfrm>
            <a:off x="5473279" y="4927885"/>
            <a:ext cx="3918786" cy="170179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78D717-8864-1261-D45F-962D9E1EF66C}"/>
              </a:ext>
            </a:extLst>
          </p:cNvPr>
          <p:cNvSpPr/>
          <p:nvPr/>
        </p:nvSpPr>
        <p:spPr>
          <a:xfrm>
            <a:off x="5473279" y="5253117"/>
            <a:ext cx="3918786" cy="170179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07A7C0-E908-1FC9-2334-63170FA99B76}"/>
              </a:ext>
            </a:extLst>
          </p:cNvPr>
          <p:cNvSpPr/>
          <p:nvPr/>
        </p:nvSpPr>
        <p:spPr>
          <a:xfrm>
            <a:off x="5473279" y="5435679"/>
            <a:ext cx="3918786" cy="170179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1A25B4-71AD-F1FA-15C9-DC47309F3D4B}"/>
              </a:ext>
            </a:extLst>
          </p:cNvPr>
          <p:cNvSpPr/>
          <p:nvPr/>
        </p:nvSpPr>
        <p:spPr>
          <a:xfrm>
            <a:off x="5473279" y="5617218"/>
            <a:ext cx="3918786" cy="170179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47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EE753-999A-66C1-9505-1A20F4AA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 </a:t>
            </a:r>
            <a:fld id="{553FB9FB-B6CC-43D7-BDEA-106C6ECD8E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0145E-2D02-044A-7421-E0462B0349B0}"/>
              </a:ext>
            </a:extLst>
          </p:cNvPr>
          <p:cNvSpPr txBox="1"/>
          <p:nvPr/>
        </p:nvSpPr>
        <p:spPr>
          <a:xfrm>
            <a:off x="3998789" y="3316180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51871-920A-125D-7E37-E8C77EB5F51F}"/>
              </a:ext>
            </a:extLst>
          </p:cNvPr>
          <p:cNvSpPr txBox="1"/>
          <p:nvPr/>
        </p:nvSpPr>
        <p:spPr>
          <a:xfrm>
            <a:off x="285225" y="1058919"/>
            <a:ext cx="9387279" cy="21162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77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212529"/>
                </a:solidFill>
                <a:effectLst/>
                <a:latin typeface="-apple-system"/>
              </a:rPr>
              <a:t>Time Series to Images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67FBC-65AD-02C3-7532-55A746DB6A7E}"/>
              </a:ext>
            </a:extLst>
          </p:cNvPr>
          <p:cNvSpPr txBox="1"/>
          <p:nvPr/>
        </p:nvSpPr>
        <p:spPr>
          <a:xfrm>
            <a:off x="341739" y="1167075"/>
            <a:ext cx="92217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Time Series to Images: Monitoring the Condition of Industrial Assets with Deep Learning Image Processing Algorithms</a:t>
            </a:r>
          </a:p>
          <a:p>
            <a:pPr algn="ctr" latinLnBrk="0"/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ctr" latinLnBrk="0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Gabriel Rodriguez Garcia, Gabriel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Michau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Mélanie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Ducoffe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Jayant Sen Gupta, Olga Fink</a:t>
            </a:r>
            <a:endParaRPr lang="en-US" altLang="ko-KR" b="1" i="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b="1" i="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(2020)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EE218-E7E2-4C31-8136-E99AB62C43A3}"/>
              </a:ext>
            </a:extLst>
          </p:cNvPr>
          <p:cNvSpPr txBox="1"/>
          <p:nvPr/>
        </p:nvSpPr>
        <p:spPr>
          <a:xfrm>
            <a:off x="463441" y="3227968"/>
            <a:ext cx="8978303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특징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Airbus Helicopter Accelerometer Dataset (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헬리콥터 비행 테스트 진동 데이터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비지도학습 상황에서의 성능 비교에 초점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단순한 형태의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Convolutional Auto-Encoder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활용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원본 시계열에 대해서는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1D-CNN,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이미지에는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2D-CNN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적용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1BEF8C72-3A76-6473-7168-8692811FD2D8}"/>
              </a:ext>
            </a:extLst>
          </p:cNvPr>
          <p:cNvSpPr/>
          <p:nvPr/>
        </p:nvSpPr>
        <p:spPr>
          <a:xfrm rot="16200000">
            <a:off x="1031777" y="4580199"/>
            <a:ext cx="285135" cy="31463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5077DF9-A7E3-B283-0574-5899D67ABBA9}"/>
              </a:ext>
            </a:extLst>
          </p:cNvPr>
          <p:cNvSpPr/>
          <p:nvPr/>
        </p:nvSpPr>
        <p:spPr>
          <a:xfrm rot="16200000">
            <a:off x="1031778" y="4979099"/>
            <a:ext cx="285135" cy="31463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212529"/>
                </a:solidFill>
                <a:effectLst/>
                <a:latin typeface="-apple-system"/>
              </a:rPr>
              <a:t>Time Series to Images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67FBC-65AD-02C3-7532-55A746DB6A7E}"/>
              </a:ext>
            </a:extLst>
          </p:cNvPr>
          <p:cNvSpPr txBox="1"/>
          <p:nvPr/>
        </p:nvSpPr>
        <p:spPr>
          <a:xfrm>
            <a:off x="341739" y="1167075"/>
            <a:ext cx="92217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Time Series to Images: Monitoring the Condition of Industrial Assets with Deep Learning Image Processing Algorithms</a:t>
            </a:r>
          </a:p>
          <a:p>
            <a:pPr algn="ctr" latinLnBrk="0"/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ctr" latinLnBrk="0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Gabriel Rodriguez Garcia, Gabriel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Michau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Mélanie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Ducoffe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Jayant Sen Gupta, Olga Fink</a:t>
            </a:r>
            <a:endParaRPr lang="en-US" altLang="ko-KR" b="1" i="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b="1" i="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(2020)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FA1B1C-3276-DDB4-C9B3-E7E319DC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" y="3429000"/>
            <a:ext cx="9079878" cy="24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9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 dirty="0">
                <a:solidFill>
                  <a:srgbClr val="212529"/>
                </a:solidFill>
                <a:effectLst/>
                <a:latin typeface="-apple-system"/>
              </a:rPr>
              <a:t>Time Series to Images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67FBC-65AD-02C3-7532-55A746DB6A7E}"/>
              </a:ext>
            </a:extLst>
          </p:cNvPr>
          <p:cNvSpPr txBox="1"/>
          <p:nvPr/>
        </p:nvSpPr>
        <p:spPr>
          <a:xfrm>
            <a:off x="341739" y="1167075"/>
            <a:ext cx="92217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Time Series to Images: Monitoring the Condition of Industrial Assets with Deep Learning Image Processing Algorithms</a:t>
            </a:r>
          </a:p>
          <a:p>
            <a:pPr algn="ctr" latinLnBrk="0"/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ctr" latinLnBrk="0"/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Gabriel Rodriguez Garcia, Gabriel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Michau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Mélanie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1" i="0" dirty="0" err="1">
                <a:solidFill>
                  <a:srgbClr val="212529"/>
                </a:solidFill>
                <a:effectLst/>
                <a:latin typeface="-apple-system"/>
              </a:rPr>
              <a:t>Ducoffe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, Jayant Sen Gupta, Olga Fink</a:t>
            </a:r>
            <a:endParaRPr lang="en-US" altLang="ko-KR" b="1" i="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latinLnBrk="0"/>
            <a:r>
              <a:rPr lang="en-US" altLang="ko-KR" b="1" i="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(2020)</a:t>
            </a:r>
            <a:endParaRPr lang="en-US" altLang="ko-KR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0DEAD0-5D71-0429-0BCC-A6D228281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" b="38534"/>
          <a:stretch/>
        </p:blipFill>
        <p:spPr>
          <a:xfrm>
            <a:off x="807628" y="3371972"/>
            <a:ext cx="3668633" cy="276532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D53CEB5-013E-20FA-B398-7D9D89675BA4}"/>
              </a:ext>
            </a:extLst>
          </p:cNvPr>
          <p:cNvGrpSpPr/>
          <p:nvPr/>
        </p:nvGrpSpPr>
        <p:grpSpPr>
          <a:xfrm>
            <a:off x="5530797" y="3569614"/>
            <a:ext cx="3695304" cy="2179197"/>
            <a:chOff x="4544006" y="3311012"/>
            <a:chExt cx="3695304" cy="21791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D312CE-C06D-FAC9-0281-1F4C2571A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804" t="63058" r="820"/>
            <a:stretch/>
          </p:blipFill>
          <p:spPr>
            <a:xfrm>
              <a:off x="4544006" y="3828216"/>
              <a:ext cx="3668633" cy="166199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CB9B13-FB61-E1AD-35E2-714916A0C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16" b="88908"/>
            <a:stretch/>
          </p:blipFill>
          <p:spPr>
            <a:xfrm>
              <a:off x="4570677" y="3311012"/>
              <a:ext cx="3668633" cy="498986"/>
            </a:xfrm>
            <a:prstGeom prst="rect">
              <a:avLst/>
            </a:prstGeom>
          </p:spPr>
        </p:pic>
      </p:grpSp>
      <p:sp>
        <p:nvSpPr>
          <p:cNvPr id="11" name="부등호 10">
            <a:extLst>
              <a:ext uri="{FF2B5EF4-FFF2-40B4-BE49-F238E27FC236}">
                <a16:creationId xmlns:a16="http://schemas.microsoft.com/office/drawing/2014/main" id="{47B85FDF-DD0C-2CC9-AAB9-A83AC478E1D5}"/>
              </a:ext>
            </a:extLst>
          </p:cNvPr>
          <p:cNvSpPr/>
          <p:nvPr/>
        </p:nvSpPr>
        <p:spPr>
          <a:xfrm>
            <a:off x="4764498" y="4602109"/>
            <a:ext cx="571500" cy="30504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5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717171"/>
      </a:dk2>
      <a:lt2>
        <a:srgbClr val="E7E6E6"/>
      </a:lt2>
      <a:accent1>
        <a:srgbClr val="0D326F"/>
      </a:accent1>
      <a:accent2>
        <a:srgbClr val="A40F16"/>
      </a:accent2>
      <a:accent3>
        <a:srgbClr val="B5B5B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0C0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717171"/>
      </a:dk2>
      <a:lt2>
        <a:srgbClr val="E7E6E6"/>
      </a:lt2>
      <a:accent1>
        <a:srgbClr val="0D326F"/>
      </a:accent1>
      <a:accent2>
        <a:srgbClr val="A40F16"/>
      </a:accent2>
      <a:accent3>
        <a:srgbClr val="B5B5B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0C0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3115</TotalTime>
  <Words>2780</Words>
  <Application>Microsoft Office PowerPoint</Application>
  <PresentationFormat>A4 용지(210x297mm)</PresentationFormat>
  <Paragraphs>551</Paragraphs>
  <Slides>60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-apple-system</vt:lpstr>
      <vt:lpstr>맑은 고딕</vt:lpstr>
      <vt:lpstr>Arial</vt:lpstr>
      <vt:lpstr>Symbol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김영훈</dc:creator>
  <cp:lastModifiedBy>임수영</cp:lastModifiedBy>
  <cp:revision>9</cp:revision>
  <dcterms:created xsi:type="dcterms:W3CDTF">2023-01-09T00:48:24Z</dcterms:created>
  <dcterms:modified xsi:type="dcterms:W3CDTF">2023-07-06T14:03:39Z</dcterms:modified>
</cp:coreProperties>
</file>